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74" r:id="rId2"/>
    <p:sldId id="371" r:id="rId3"/>
    <p:sldId id="384" r:id="rId4"/>
    <p:sldId id="377" r:id="rId5"/>
    <p:sldId id="379" r:id="rId6"/>
    <p:sldId id="380" r:id="rId7"/>
    <p:sldId id="381" r:id="rId8"/>
    <p:sldId id="382" r:id="rId9"/>
    <p:sldId id="383" r:id="rId10"/>
    <p:sldId id="37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дов Михаил Васильевич" initials="СМВ" lastIdx="0" clrIdx="0">
    <p:extLst>
      <p:ext uri="{19B8F6BF-5375-455C-9EA6-DF929625EA0E}">
        <p15:presenceInfo xmlns:p15="http://schemas.microsoft.com/office/powerpoint/2012/main" userId="S-1-5-21-3550384825-1950787346-1168763755-13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EFB"/>
    <a:srgbClr val="B6CAF8"/>
    <a:srgbClr val="6993F1"/>
    <a:srgbClr val="7DA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39C55-7046-4B73-936C-7B9B2D6843F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B99CE-9B69-4559-93E9-FAE7D642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1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05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4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29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45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8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18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890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00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394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5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21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70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2837244-7D92-46B0-A3CB-0BFE5481C534}"/>
              </a:ext>
            </a:extLst>
          </p:cNvPr>
          <p:cNvSpPr txBox="1"/>
          <p:nvPr/>
        </p:nvSpPr>
        <p:spPr>
          <a:xfrm>
            <a:off x="2540980" y="2397082"/>
            <a:ext cx="7313475" cy="1421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СОПРОВОЖДЕНИЯ 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ИНКЛЮЗИВНОГО ТРУДОУСТРОЙСТВА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ПОСТРОЕНИЯ КАРЬЕРНОЙ ТРАЕКТОРИИ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38740B8-FD11-45C5-8D16-474675EE6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786" y="299863"/>
            <a:ext cx="791187" cy="7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2DDAA4-1B10-47C9-8E97-D25C4F3A2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5552" y="204828"/>
            <a:ext cx="1060395" cy="10014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3EE8199-0E76-4440-BC2C-DC1CF4300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2420" y="306388"/>
            <a:ext cx="786325" cy="778135"/>
          </a:xfrm>
          <a:prstGeom prst="rect">
            <a:avLst/>
          </a:prstGeom>
        </p:spPr>
      </p:pic>
      <p:pic>
        <p:nvPicPr>
          <p:cNvPr id="3074" name="Picture 2" descr="О предоставлении государственной социальной помощи - Новости - Центр  социальных выплат Югры - Государственные организации информируют - Сельское  поселение Шеркалы">
            <a:extLst>
              <a:ext uri="{FF2B5EF4-FFF2-40B4-BE49-F238E27FC236}">
                <a16:creationId xmlns:a16="http://schemas.microsoft.com/office/drawing/2014/main" id="{4D9A3DBC-F4B8-4EC0-A41F-806739EAC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312" y="283902"/>
            <a:ext cx="791187" cy="7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Министерство труда, занятости и социальной защиты Республики Татарстан">
            <a:extLst>
              <a:ext uri="{FF2B5EF4-FFF2-40B4-BE49-F238E27FC236}">
                <a16:creationId xmlns:a16="http://schemas.microsoft.com/office/drawing/2014/main" id="{7C3A74AA-A343-4CEF-AAB6-EE409A12D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186" y="118266"/>
            <a:ext cx="1729394" cy="97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4A5E6AD-C7A1-4DEE-84BC-32408A9831F9}"/>
              </a:ext>
            </a:extLst>
          </p:cNvPr>
          <p:cNvSpPr txBox="1"/>
          <p:nvPr/>
        </p:nvSpPr>
        <p:spPr>
          <a:xfrm>
            <a:off x="3148940" y="4561583"/>
            <a:ext cx="60975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 «Нижневартовский социально-гуманитарный колледж»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базовая профессиональная образовательная организация, региональный центр развития движения «</a:t>
            </a:r>
            <a:r>
              <a:rPr lang="ru-RU" alt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Абилимпикс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en-US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Ханты – Мансийского автономного округа – Югры </a:t>
            </a:r>
          </a:p>
          <a:p>
            <a:pPr algn="ctr">
              <a:spcBef>
                <a:spcPct val="0"/>
              </a:spcBef>
            </a:pP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6" descr="Профессии | Фото большого размера и векторный клипарт | CLIPARTO">
            <a:extLst>
              <a:ext uri="{FF2B5EF4-FFF2-40B4-BE49-F238E27FC236}">
                <a16:creationId xmlns:a16="http://schemas.microsoft.com/office/drawing/2014/main" id="{E38849D4-9D40-4AF3-85D9-81DAA188F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673" y="4661229"/>
            <a:ext cx="1841791" cy="163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AA89140-8518-4F48-83FC-480D80DABDCB}"/>
              </a:ext>
            </a:extLst>
          </p:cNvPr>
          <p:cNvSpPr txBox="1"/>
          <p:nvPr/>
        </p:nvSpPr>
        <p:spPr>
          <a:xfrm>
            <a:off x="0" y="37545"/>
            <a:ext cx="12192000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26C8BE-5D67-4D82-86B4-E3CBCB2B825E}"/>
              </a:ext>
            </a:extLst>
          </p:cNvPr>
          <p:cNvSpPr txBox="1"/>
          <p:nvPr/>
        </p:nvSpPr>
        <p:spPr>
          <a:xfrm>
            <a:off x="1" y="6558137"/>
            <a:ext cx="12111134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</p:spTree>
    <p:extLst>
      <p:ext uri="{BB962C8B-B14F-4D97-AF65-F5344CB8AC3E}">
        <p14:creationId xmlns:p14="http://schemas.microsoft.com/office/powerpoint/2010/main" val="4129715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554324" y="1478660"/>
            <a:ext cx="77350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795590"/>
              </p:ext>
            </p:extLst>
          </p:nvPr>
        </p:nvGraphicFramePr>
        <p:xfrm>
          <a:off x="208580" y="430614"/>
          <a:ext cx="8080822" cy="598466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666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4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1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дополнительной образовательной услуги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Кол-во часов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0" dirty="0">
                          <a:effectLst/>
                        </a:rPr>
                        <a:t>Спецкурс «Современные банковские продукты. Консультирование и продажи.»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Спецкурс «Проектирование бизнес-приложений»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9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КПК «Формирование навыков компетенции Веб-технологии по профессиональным стандартам»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9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КПК «Формирование навыков компетенции Сетевое и системное администрирование по профессиональным стандартам»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Спецкурс «Продажи страховых продуктов в современных условиях»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9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КПК «Формирование навыков компетенции «Банковское дело» по профессиональным стандартам»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15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5245F5-A1F1-450B-A5B2-EDC9400FCE08}"/>
              </a:ext>
            </a:extLst>
          </p:cNvPr>
          <p:cNvSpPr txBox="1"/>
          <p:nvPr/>
        </p:nvSpPr>
        <p:spPr>
          <a:xfrm>
            <a:off x="1639971" y="173817"/>
            <a:ext cx="5888818" cy="646331"/>
          </a:xfrm>
          <a:prstGeom prst="rect">
            <a:avLst/>
          </a:prstGeom>
          <a:noFill/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ot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«Абилимпикс-2024» Ханты-Мансийского автономного округа-Югры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154380" y="1236064"/>
            <a:ext cx="881181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Наименование: </a:t>
            </a:r>
          </a:p>
          <a:p>
            <a:pPr algn="ctr"/>
            <a:r>
              <a:rPr lang="ru-RU" sz="23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дополнительных профессиональных компетенций через услуги ДОУ</a:t>
            </a:r>
            <a:endParaRPr lang="ru-RU" sz="23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профессионального образования обучающихся – инвалидов и лиц с ОВЗ для построения успешной карьерной траектории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у обучающихся-инвалидов актуальных на рынке труда компетенций, расширение их конкурентоспособности на рынке труда.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трудоустройству выпускников из числа инвалидов во взаимодействии с центрами занятости населения, предприятиями и организациями.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предприятиями и организациями по вопросам трудоустройства выпускников на квотируемые и специально оборудованные для инвалидов рабочие места.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механизмов привлечения работодателей к реализации образовательных программ СПО, дополнительного профессионального образования для людей с инвалидностью.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предприятиями и организациями по вопросам создания специальных условий для организации производственной практики обучающихся.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8966196" y="52367"/>
            <a:ext cx="3144937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641EB-9584-4BD7-BE6A-8D5EA270C2FB}"/>
              </a:ext>
            </a:extLst>
          </p:cNvPr>
          <p:cNvSpPr txBox="1"/>
          <p:nvPr/>
        </p:nvSpPr>
        <p:spPr>
          <a:xfrm>
            <a:off x="8920064" y="1871407"/>
            <a:ext cx="3144937" cy="188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Практика сопровождения  инклюзивного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65329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5245F5-A1F1-450B-A5B2-EDC9400FCE08}"/>
              </a:ext>
            </a:extLst>
          </p:cNvPr>
          <p:cNvSpPr txBox="1"/>
          <p:nvPr/>
        </p:nvSpPr>
        <p:spPr>
          <a:xfrm>
            <a:off x="1639971" y="173817"/>
            <a:ext cx="5888818" cy="646331"/>
          </a:xfrm>
          <a:prstGeom prst="rect">
            <a:avLst/>
          </a:prstGeom>
          <a:noFill/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ot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«Абилимпикс-2024» Ханты-Мансийского автономного округа-Югры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356260" y="1236064"/>
            <a:ext cx="828897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из числа инвалидов и (или)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ограниченными возможностями здоровья</a:t>
            </a:r>
            <a:endParaRPr lang="ru-RU" sz="18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Седов М.В. Преподаватель кафедры Банковское дело</a:t>
            </a:r>
          </a:p>
          <a:p>
            <a:pPr marL="0" indent="0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 – па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ртнеры: 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Альфа-Банк, ПАО Сбербанк, ПАО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УБРиР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ППФ Страхование жизни, САО ВСК, САО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-гарантия</a:t>
            </a:r>
          </a:p>
          <a:p>
            <a:pPr marL="0" indent="0"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8966196" y="52367"/>
            <a:ext cx="3144937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641EB-9584-4BD7-BE6A-8D5EA270C2FB}"/>
              </a:ext>
            </a:extLst>
          </p:cNvPr>
          <p:cNvSpPr txBox="1"/>
          <p:nvPr/>
        </p:nvSpPr>
        <p:spPr>
          <a:xfrm>
            <a:off x="8920064" y="1871407"/>
            <a:ext cx="3144937" cy="188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Практика сопровождения  инклюзивного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124580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367712" y="1746065"/>
            <a:ext cx="7735077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u="sng" dirty="0">
                <a:solidFill>
                  <a:schemeClr val="accent1"/>
                </a:solidFill>
                <a:cs typeface="Times New Roman" panose="02020603050405020304" pitchFamily="18" charset="0"/>
              </a:rPr>
              <a:t>Обучающийся должен научится:</a:t>
            </a:r>
          </a:p>
          <a:p>
            <a:pPr algn="just"/>
            <a:endParaRPr lang="ru-RU" sz="2000" i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  <a:cs typeface="Times New Roman" panose="02020603050405020304" pitchFamily="18" charset="0"/>
              </a:rPr>
              <a:t>Осуществлять расчетно-кассовое обслуживание клиентов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  <a:cs typeface="Times New Roman" panose="02020603050405020304" pitchFamily="18" charset="0"/>
              </a:rPr>
              <a:t>Осуществлять и оформлять выдачу кредитов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  <a:cs typeface="Times New Roman" panose="02020603050405020304" pitchFamily="18" charset="0"/>
              </a:rPr>
              <a:t>Выявлять потребности клиентов в банковских продуктах и услугах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  <a:cs typeface="Times New Roman" panose="02020603050405020304" pitchFamily="18" charset="0"/>
              </a:rPr>
              <a:t>Владеть формами и методами продаж банковских продуктов и услуг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  <a:cs typeface="Times New Roman" panose="02020603050405020304" pitchFamily="18" charset="0"/>
              </a:rPr>
              <a:t>Консультировать клиентов по видам банковских продуктов и услуг и условиям их предоставления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8560" y="437891"/>
            <a:ext cx="8186057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Спецкурс «Современные банковские продукты. Консультирование и продажи.»</a:t>
            </a:r>
            <a:endParaRPr lang="ru-RU" sz="2000" b="1" i="1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94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344384" y="1478660"/>
            <a:ext cx="883524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u="sng" dirty="0">
                <a:solidFill>
                  <a:schemeClr val="accent1"/>
                </a:solidFill>
              </a:rPr>
              <a:t>Обучающийся должен научится: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solidFill>
                  <a:schemeClr val="accent1"/>
                </a:solidFill>
              </a:rPr>
              <a:t>Использовать алгоритмы обработки информации для различных приложений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solidFill>
                  <a:schemeClr val="accent1"/>
                </a:solidFill>
              </a:rPr>
              <a:t>Работать с инструментальными средствами обработки информации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solidFill>
                  <a:schemeClr val="accent1"/>
                </a:solidFill>
              </a:rPr>
              <a:t>Использовать встроенный язык платформы 1С:Предприятие 8, язык запросов 1С:Предприятия 8 для создания информационной системы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solidFill>
                  <a:schemeClr val="accent1"/>
                </a:solidFill>
              </a:rPr>
              <a:t>Решать прикладные вопросы разработки и программирования на встроенном языке платформы 1С:Предприятие 8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>
                <a:solidFill>
                  <a:schemeClr val="accent1"/>
                </a:solidFill>
              </a:rPr>
              <a:t>Проектировать и разрабатывать систему по заданным требованиям и спецификациям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8560" y="437891"/>
            <a:ext cx="8186057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Спецкурс «Проектирование бизнес-приложений»</a:t>
            </a:r>
          </a:p>
        </p:txBody>
      </p:sp>
    </p:spTree>
    <p:extLst>
      <p:ext uri="{BB962C8B-B14F-4D97-AF65-F5344CB8AC3E}">
        <p14:creationId xmlns:p14="http://schemas.microsoft.com/office/powerpoint/2010/main" val="131079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344384" y="1478660"/>
            <a:ext cx="883524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u="sng" dirty="0">
                <a:solidFill>
                  <a:schemeClr val="accent1"/>
                </a:solidFill>
              </a:rPr>
              <a:t>Обучающийся должен научится: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Разрабатывать дизайн-концепции веб-приложений в соответствии с корпоративным стилем заказчика.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Формировать требования к дизайну веб-приложений на основе анализа предметной области и целевой аудитории.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Осуществлять разработку дизайна веб-приложения с учетом современных тенденций в области веб-разработки.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Разрабатывать веб-приложение в соответствии с техническим заданием.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Разрабатывать интерфейс пользователя веб-приложений в соответствии с техническим заданием.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8560" y="437891"/>
            <a:ext cx="8186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>
                <a:solidFill>
                  <a:schemeClr val="accent1"/>
                </a:solidFill>
              </a:rPr>
              <a:t>КПК «Формирование навыков компетенции Веб-технологии по профессиональным стандартам»</a:t>
            </a:r>
          </a:p>
        </p:txBody>
      </p:sp>
    </p:spTree>
    <p:extLst>
      <p:ext uri="{BB962C8B-B14F-4D97-AF65-F5344CB8AC3E}">
        <p14:creationId xmlns:p14="http://schemas.microsoft.com/office/powerpoint/2010/main" val="582750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359794" y="1746065"/>
            <a:ext cx="88352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u="sng" dirty="0">
                <a:solidFill>
                  <a:schemeClr val="accent1"/>
                </a:solidFill>
              </a:rPr>
              <a:t>Обучающийся должен научится: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Выполнять проектирование кабельной структуры компьютерной сети.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Обеспечивать защиту информации в сети с использованием программно-аппаратных средств.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Администрировать локальные вычислительные сети и принимать меры по устранению возможных сбоев.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Администрировать сетевые ресурсы в информационных системах.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8560" y="437891"/>
            <a:ext cx="8186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1"/>
                </a:solidFill>
              </a:rPr>
              <a:t>КПК «Формирование навыков компетенции Сетевое и системное администрирование по профессиональным стандартам»</a:t>
            </a:r>
          </a:p>
          <a:p>
            <a:pPr lvl="0" algn="ctr"/>
            <a:endParaRPr lang="ru-RU" sz="2400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447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359794" y="1746065"/>
            <a:ext cx="88352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u="sng" dirty="0">
                <a:solidFill>
                  <a:schemeClr val="accent1"/>
                </a:solidFill>
              </a:rPr>
              <a:t>Обучающийся должен научится: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Использовать принципы эффективной презентации страховых продуктов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Реализовывать технологии  продаж страховых продуктов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Навыкам документального и информационного сопровождения страховых операций.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8560" y="437891"/>
            <a:ext cx="8186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>
                <a:solidFill>
                  <a:schemeClr val="accent1"/>
                </a:solidFill>
              </a:rPr>
              <a:t>Спецкурс «Продажи страховых продуктов в современных условиях»</a:t>
            </a:r>
          </a:p>
        </p:txBody>
      </p:sp>
    </p:spTree>
    <p:extLst>
      <p:ext uri="{BB962C8B-B14F-4D97-AF65-F5344CB8AC3E}">
        <p14:creationId xmlns:p14="http://schemas.microsoft.com/office/powerpoint/2010/main" val="3374700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2BDA16-1DAC-4EA0-B443-2B69D605B352}"/>
              </a:ext>
            </a:extLst>
          </p:cNvPr>
          <p:cNvSpPr txBox="1"/>
          <p:nvPr/>
        </p:nvSpPr>
        <p:spPr>
          <a:xfrm>
            <a:off x="359794" y="1502009"/>
            <a:ext cx="8835242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u="sng" dirty="0">
                <a:solidFill>
                  <a:schemeClr val="accent1"/>
                </a:solidFill>
              </a:rPr>
              <a:t>Обучающийся должен научится: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Осуществлять безналичные платежи с использованием различных форм расчетов в национальной и иностранной валютах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Осуществлять международные расчеты по экспортно-импортным операциям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Оценивать кредитоспособность клиентов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Взаимодействовать с должниками на ранних стадиях взыскания задолженности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Осуществлять мониторинг эффективности продаж банковских продуктов и услуг</a:t>
            </a:r>
          </a:p>
          <a:p>
            <a:pPr marL="457200" indent="-457200">
              <a:buFont typeface="+mj-lt"/>
              <a:buAutoNum type="arabicPeriod"/>
            </a:pPr>
            <a:endParaRPr lang="ru-RU" sz="2000" i="1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i="1" dirty="0">
                <a:solidFill>
                  <a:schemeClr val="accent1"/>
                </a:solidFill>
              </a:rPr>
              <a:t>Устанавливать деловые контакты с клиентами.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95454" y="20911"/>
            <a:ext cx="2696546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B7DE8-14EE-4096-A0D4-CE4F21451ED8}"/>
              </a:ext>
            </a:extLst>
          </p:cNvPr>
          <p:cNvSpPr txBox="1"/>
          <p:nvPr/>
        </p:nvSpPr>
        <p:spPr>
          <a:xfrm>
            <a:off x="9573208" y="1746065"/>
            <a:ext cx="2618792" cy="2419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8560" y="437891"/>
            <a:ext cx="8186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1"/>
                </a:solidFill>
              </a:rPr>
              <a:t>КПК «Формирование навыков компетенции «Банковское дело» по профессиональным стандартам»</a:t>
            </a:r>
          </a:p>
        </p:txBody>
      </p:sp>
    </p:spTree>
    <p:extLst>
      <p:ext uri="{BB962C8B-B14F-4D97-AF65-F5344CB8AC3E}">
        <p14:creationId xmlns:p14="http://schemas.microsoft.com/office/powerpoint/2010/main" val="3800000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715</TotalTime>
  <Words>675</Words>
  <Application>Microsoft Office PowerPoint</Application>
  <PresentationFormat>Широкоэкранный</PresentationFormat>
  <Paragraphs>131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Montserrat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79044</dc:creator>
  <cp:lastModifiedBy>Качан Раиса Николаевна</cp:lastModifiedBy>
  <cp:revision>86</cp:revision>
  <dcterms:created xsi:type="dcterms:W3CDTF">2022-09-05T19:00:47Z</dcterms:created>
  <dcterms:modified xsi:type="dcterms:W3CDTF">2025-06-03T10:01:19Z</dcterms:modified>
</cp:coreProperties>
</file>