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sldIdLst>
    <p:sldId id="345" r:id="rId2"/>
    <p:sldId id="366" r:id="rId3"/>
    <p:sldId id="360" r:id="rId4"/>
    <p:sldId id="367" r:id="rId5"/>
    <p:sldId id="370" r:id="rId6"/>
    <p:sldId id="362" r:id="rId7"/>
    <p:sldId id="371" r:id="rId8"/>
  </p:sldIdLst>
  <p:sldSz cx="12192000" cy="6858000"/>
  <p:notesSz cx="6858000" cy="9144000"/>
  <p:custDataLst>
    <p:tags r:id="rId1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86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51E5A5-7CAE-48EC-90C7-262ADDA0842D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95EA6B-7E18-4855-894A-AED01C5175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590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9" name="Google Shape;319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611285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9" name="Google Shape;319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644136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9" name="Google Shape;319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01847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9" name="Google Shape;319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152924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9" name="Google Shape;319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702363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9" name="Google Shape;319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778199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9" name="Google Shape;319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17702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FFE09-2987-42C9-9440-D226319A3716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3752F-092B-43C4-92B6-9E43844ABC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2906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FFE09-2987-42C9-9440-D226319A3716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3752F-092B-43C4-92B6-9E43844ABC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9273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FFE09-2987-42C9-9440-D226319A3716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3752F-092B-43C4-92B6-9E43844ABC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781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FFE09-2987-42C9-9440-D226319A3716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3752F-092B-43C4-92B6-9E43844ABC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898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FFE09-2987-42C9-9440-D226319A3716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3752F-092B-43C4-92B6-9E43844ABC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2981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FFE09-2987-42C9-9440-D226319A3716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3752F-092B-43C4-92B6-9E43844ABC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079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FFE09-2987-42C9-9440-D226319A3716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3752F-092B-43C4-92B6-9E43844ABC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051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FFE09-2987-42C9-9440-D226319A3716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3752F-092B-43C4-92B6-9E43844ABC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265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FFE09-2987-42C9-9440-D226319A3716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3752F-092B-43C4-92B6-9E43844ABC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76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FFE09-2987-42C9-9440-D226319A3716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3752F-092B-43C4-92B6-9E43844ABC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280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FFE09-2987-42C9-9440-D226319A3716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3752F-092B-43C4-92B6-9E43844ABC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3657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EFFE09-2987-42C9-9440-D226319A3716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53752F-092B-43C4-92B6-9E43844ABC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5883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-62130"/>
            <a:ext cx="12192000" cy="6860067"/>
            <a:chOff x="0" y="0"/>
            <a:chExt cx="9144000" cy="5145050"/>
          </a:xfrm>
        </p:grpSpPr>
        <p:pic>
          <p:nvPicPr>
            <p:cNvPr id="15362" name="Picture 2" descr="C:\Users\Svetlana\Desktop\Для Презентаций_Мастерские\Веб-дизайн и разработка\фон 2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51450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Прямоугольник 13"/>
            <p:cNvSpPr/>
            <p:nvPr/>
          </p:nvSpPr>
          <p:spPr>
            <a:xfrm>
              <a:off x="95249" y="105550"/>
              <a:ext cx="5520547" cy="49339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/>
            </a:p>
          </p:txBody>
        </p:sp>
      </p:grpSp>
      <p:sp>
        <p:nvSpPr>
          <p:cNvPr id="25" name="Прямоугольник 24"/>
          <p:cNvSpPr/>
          <p:nvPr/>
        </p:nvSpPr>
        <p:spPr>
          <a:xfrm>
            <a:off x="3184967" y="2123440"/>
            <a:ext cx="3632393" cy="3261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118600" y="6317457"/>
            <a:ext cx="2844800" cy="273844"/>
          </a:xfrm>
        </p:spPr>
        <p:txBody>
          <a:bodyPr/>
          <a:lstStyle/>
          <a:p>
            <a:fld id="{00000000-1234-1234-1234-123412341234}" type="slidenum">
              <a:rPr lang="ru-RU" b="1" smtClean="0">
                <a:solidFill>
                  <a:schemeClr val="bg1"/>
                </a:solidFill>
              </a:rPr>
              <a:pPr/>
              <a:t>1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8D67B50-5E56-4734-BC5D-C9F95B170164}"/>
              </a:ext>
            </a:extLst>
          </p:cNvPr>
          <p:cNvSpPr txBox="1"/>
          <p:nvPr/>
        </p:nvSpPr>
        <p:spPr>
          <a:xfrm>
            <a:off x="861059" y="87933"/>
            <a:ext cx="9628104" cy="669055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endParaRPr lang="ru-RU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ru-RU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ru-RU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ru-RU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ПРАКТИЧЕСКИЙ СЕМИНАР</a:t>
            </a:r>
          </a:p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accent4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АКТУАЛЬНЫЕ ТЕХНОЛОГИИ </a:t>
            </a:r>
          </a:p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ИНДИВИДУАЛИЗАЦИИ ПРОФЕССИОНАЛЬНОГО ОБРАЗОВАНИЯ </a:t>
            </a:r>
          </a:p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ОБУЧАЮЩИХСЯ С ИНВАЛИДНОСТЬЮ</a:t>
            </a:r>
            <a:endParaRPr lang="ru-RU" sz="14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ru-RU" sz="18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ru-RU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ru-RU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ru-RU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ru-RU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ru-RU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ru-RU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38CA5A1-EA2B-4215-BCF9-C84F23378504}"/>
              </a:ext>
            </a:extLst>
          </p:cNvPr>
          <p:cNvSpPr txBox="1"/>
          <p:nvPr/>
        </p:nvSpPr>
        <p:spPr>
          <a:xfrm>
            <a:off x="1713515" y="4262773"/>
            <a:ext cx="690465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b="1" spc="-1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 «</a:t>
            </a:r>
            <a:r>
              <a:rPr lang="ru-RU" altLang="ru-RU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Нижневартовский социально-гуманитарный колледж»,</a:t>
            </a:r>
          </a:p>
          <a:p>
            <a:pPr algn="ctr">
              <a:spcBef>
                <a:spcPct val="0"/>
              </a:spcBef>
            </a:pPr>
            <a:r>
              <a:rPr lang="ru-RU" altLang="ru-RU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базовая профессиональная образовательная организация, </a:t>
            </a:r>
          </a:p>
          <a:p>
            <a:pPr algn="ctr">
              <a:spcBef>
                <a:spcPct val="0"/>
              </a:spcBef>
            </a:pPr>
            <a:r>
              <a:rPr lang="ru-RU" altLang="ru-RU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Калинина Г.А.</a:t>
            </a:r>
            <a:endParaRPr lang="ru-RU" altLang="ru-RU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2090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0"/>
            <a:ext cx="12192000" cy="6860067"/>
            <a:chOff x="0" y="0"/>
            <a:chExt cx="9144000" cy="5145050"/>
          </a:xfrm>
        </p:grpSpPr>
        <p:pic>
          <p:nvPicPr>
            <p:cNvPr id="15362" name="Picture 2" descr="C:\Users\Svetlana\Desktop\Для Презентаций_Мастерские\Веб-дизайн и разработка\фон 2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51450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Прямоугольник 13"/>
            <p:cNvSpPr/>
            <p:nvPr/>
          </p:nvSpPr>
          <p:spPr>
            <a:xfrm>
              <a:off x="95249" y="105550"/>
              <a:ext cx="5520547" cy="49339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/>
            </a:p>
          </p:txBody>
        </p:sp>
      </p:grpSp>
      <p:sp>
        <p:nvSpPr>
          <p:cNvPr id="25" name="Прямоугольник 24"/>
          <p:cNvSpPr/>
          <p:nvPr/>
        </p:nvSpPr>
        <p:spPr>
          <a:xfrm>
            <a:off x="126999" y="127000"/>
            <a:ext cx="8521242" cy="65923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118600" y="6317457"/>
            <a:ext cx="2844800" cy="273844"/>
          </a:xfrm>
        </p:spPr>
        <p:txBody>
          <a:bodyPr/>
          <a:lstStyle/>
          <a:p>
            <a:fld id="{00000000-1234-1234-1234-123412341234}" type="slidenum">
              <a:rPr lang="ru-RU" b="1" smtClean="0">
                <a:solidFill>
                  <a:schemeClr val="bg1"/>
                </a:solidFill>
              </a:rPr>
              <a:pPr/>
              <a:t>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141F38-289C-69A8-1D7E-F63012017BF5}"/>
              </a:ext>
            </a:extLst>
          </p:cNvPr>
          <p:cNvSpPr txBox="1"/>
          <p:nvPr/>
        </p:nvSpPr>
        <p:spPr>
          <a:xfrm>
            <a:off x="8648240" y="1860390"/>
            <a:ext cx="3515913" cy="16970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2400" b="1" dirty="0">
                <a:solidFill>
                  <a:schemeClr val="bg1"/>
                </a:solidFill>
                <a:ea typeface="Times New Roman" panose="02020603050405020304" pitchFamily="18" charset="0"/>
              </a:rPr>
              <a:t>Инклюзивная практика профессионального образования инвалидов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873DE9-04E2-446C-980E-1A5438F006C4}"/>
              </a:ext>
            </a:extLst>
          </p:cNvPr>
          <p:cNvSpPr txBox="1"/>
          <p:nvPr/>
        </p:nvSpPr>
        <p:spPr>
          <a:xfrm>
            <a:off x="231353" y="140734"/>
            <a:ext cx="8416887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>
                <a:solidFill>
                  <a:schemeClr val="accent4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Тема:</a:t>
            </a:r>
            <a:r>
              <a:rPr lang="ru-RU" sz="2000" u="sng" dirty="0">
                <a:solidFill>
                  <a:schemeClr val="accent4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000" b="1" dirty="0">
                <a:solidFill>
                  <a:schemeClr val="accent4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Особенности формирования духовно-нравственных качеств </a:t>
            </a:r>
          </a:p>
          <a:p>
            <a:pPr algn="ctr"/>
            <a:r>
              <a:rPr lang="ru-RU" sz="2000" b="1" dirty="0">
                <a:solidFill>
                  <a:schemeClr val="accent4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у обучающихся с инвалидностью </a:t>
            </a:r>
            <a:br>
              <a:rPr lang="ru-RU" sz="2000" b="1" dirty="0">
                <a:solidFill>
                  <a:schemeClr val="accent4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accent4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(подготовка по специальности </a:t>
            </a:r>
          </a:p>
          <a:p>
            <a:pPr algn="ctr"/>
            <a:r>
              <a:rPr lang="ru-RU" sz="2000" b="1" dirty="0">
                <a:solidFill>
                  <a:schemeClr val="accent4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44.02.02 Преподавание в начальных классах)</a:t>
            </a:r>
          </a:p>
          <a:p>
            <a:pPr lvl="0" algn="just"/>
            <a:endParaRPr lang="ru-RU" sz="1600" b="1" dirty="0">
              <a:solidFill>
                <a:schemeClr val="accent4">
                  <a:lumMod val="75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pPr lvl="0" algn="just"/>
            <a:endParaRPr lang="ru-RU" sz="1600" b="1" dirty="0">
              <a:solidFill>
                <a:schemeClr val="accent4">
                  <a:lumMod val="75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pPr lvl="0" algn="just"/>
            <a:endParaRPr lang="ru-RU" sz="1600" b="1" dirty="0">
              <a:solidFill>
                <a:schemeClr val="accent4">
                  <a:lumMod val="75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pPr lvl="0" algn="just"/>
            <a:endParaRPr lang="ru-RU" sz="1600" b="1" dirty="0">
              <a:solidFill>
                <a:schemeClr val="accent4">
                  <a:lumMod val="75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pPr lvl="0" algn="just"/>
            <a:endParaRPr lang="ru-RU" sz="1400" dirty="0">
              <a:solidFill>
                <a:schemeClr val="accent4">
                  <a:lumMod val="75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pPr lvl="0" algn="just"/>
            <a:endParaRPr lang="ru-RU" sz="1400" dirty="0">
              <a:solidFill>
                <a:schemeClr val="accent4">
                  <a:lumMod val="75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pPr lvl="0" algn="just"/>
            <a:endParaRPr lang="ru-RU" sz="1400" dirty="0">
              <a:solidFill>
                <a:schemeClr val="accent4">
                  <a:lumMod val="75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pPr lvl="0" algn="just"/>
            <a:endParaRPr lang="ru-RU" sz="1400" dirty="0">
              <a:solidFill>
                <a:schemeClr val="accent4">
                  <a:lumMod val="75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pPr lvl="0" algn="just"/>
            <a:endParaRPr lang="ru-RU" sz="1400" dirty="0">
              <a:solidFill>
                <a:schemeClr val="accent4">
                  <a:lumMod val="75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pPr algn="just"/>
            <a:endParaRPr lang="ru-RU" sz="2000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800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521" y="3918537"/>
            <a:ext cx="1838325" cy="1733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921" y="2923138"/>
            <a:ext cx="2282042" cy="17093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858" y="2148118"/>
            <a:ext cx="2552700" cy="1790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341522" y="5494388"/>
            <a:ext cx="83067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dirty="0">
              <a:latin typeface="+mj-lt"/>
            </a:endParaRPr>
          </a:p>
          <a:p>
            <a:endParaRPr lang="ru-RU" sz="1400" dirty="0">
              <a:latin typeface="+mj-lt"/>
            </a:endParaRPr>
          </a:p>
          <a:p>
            <a:r>
              <a:rPr lang="ru-RU" sz="1400" b="1" dirty="0">
                <a:latin typeface="+mj-lt"/>
              </a:rPr>
              <a:t>Автор</a:t>
            </a:r>
            <a:r>
              <a:rPr lang="ru-RU" sz="1400" dirty="0">
                <a:latin typeface="+mj-lt"/>
              </a:rPr>
              <a:t>: Калинина Галина Анатольевна, преподаватель профессиональных и общепрофессиональных дисциплин, методическая комиссия (кафедра) начального общего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1662185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0"/>
            <a:ext cx="12192000" cy="6860067"/>
            <a:chOff x="0" y="0"/>
            <a:chExt cx="9144000" cy="5145050"/>
          </a:xfrm>
        </p:grpSpPr>
        <p:pic>
          <p:nvPicPr>
            <p:cNvPr id="15362" name="Picture 2" descr="C:\Users\Svetlana\Desktop\Для Презентаций_Мастерские\Веб-дизайн и разработка\фон 2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51450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Прямоугольник 13"/>
            <p:cNvSpPr/>
            <p:nvPr/>
          </p:nvSpPr>
          <p:spPr>
            <a:xfrm>
              <a:off x="95249" y="105550"/>
              <a:ext cx="6465296" cy="49339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/>
            </a:p>
          </p:txBody>
        </p:sp>
      </p:grp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118600" y="6317457"/>
            <a:ext cx="2844800" cy="273844"/>
          </a:xfrm>
        </p:spPr>
        <p:txBody>
          <a:bodyPr/>
          <a:lstStyle/>
          <a:p>
            <a:fld id="{00000000-1234-1234-1234-123412341234}" type="slidenum">
              <a:rPr lang="ru-RU" b="1" smtClean="0">
                <a:solidFill>
                  <a:schemeClr val="bg1"/>
                </a:solidFill>
              </a:rPr>
              <a:pPr/>
              <a:t>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141F38-289C-69A8-1D7E-F63012017BF5}"/>
              </a:ext>
            </a:extLst>
          </p:cNvPr>
          <p:cNvSpPr txBox="1"/>
          <p:nvPr/>
        </p:nvSpPr>
        <p:spPr>
          <a:xfrm>
            <a:off x="8744791" y="1871407"/>
            <a:ext cx="3449812" cy="16970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2400" b="1" dirty="0">
                <a:solidFill>
                  <a:schemeClr val="bg1"/>
                </a:solidFill>
                <a:ea typeface="Times New Roman" panose="02020603050405020304" pitchFamily="18" charset="0"/>
              </a:rPr>
              <a:t>Инклюзивная практика профессионального образования инвалидов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873DE9-04E2-446C-980E-1A5438F006C4}"/>
              </a:ext>
            </a:extLst>
          </p:cNvPr>
          <p:cNvSpPr txBox="1"/>
          <p:nvPr/>
        </p:nvSpPr>
        <p:spPr>
          <a:xfrm>
            <a:off x="454515" y="416927"/>
            <a:ext cx="67056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ru-RU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800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28488" y="276193"/>
            <a:ext cx="422320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+mj-lt"/>
              </a:rPr>
              <a:t>Комментарий:</a:t>
            </a:r>
          </a:p>
          <a:p>
            <a:pPr marL="285750" indent="-285750" algn="just">
              <a:buFontTx/>
              <a:buChar char="-"/>
            </a:pPr>
            <a:r>
              <a:rPr lang="ru-RU" sz="1400" dirty="0">
                <a:latin typeface="+mj-lt"/>
              </a:rPr>
              <a:t>Профессиограмма - это идеальная модель учителя, преподавателя, классного руководителя, педагога, образец, эталон, основные качества личности, которыми должен обладать учитель; знания, умения, навыки для выполнения функций учителя.</a:t>
            </a:r>
          </a:p>
          <a:p>
            <a:pPr marL="285750" indent="-285750" algn="just">
              <a:buFontTx/>
              <a:buChar char="-"/>
            </a:pPr>
            <a:r>
              <a:rPr lang="ru-RU" sz="1400" dirty="0">
                <a:latin typeface="+mj-lt"/>
              </a:rPr>
              <a:t>Формирование профессиональных ценностей, самореализация личности – вектор, ведущий к профессиональной компетентности будущего педагога. </a:t>
            </a:r>
          </a:p>
          <a:p>
            <a:pPr marL="285750" indent="-285750" algn="just">
              <a:buFontTx/>
              <a:buChar char="-"/>
            </a:pPr>
            <a:endParaRPr lang="ru-RU" sz="1400" dirty="0">
              <a:latin typeface="+mj-lt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8665" y="3568475"/>
            <a:ext cx="4563026" cy="3022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397377" y="4102787"/>
            <a:ext cx="332090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+mj-lt"/>
              </a:rPr>
              <a:t>Комментарий:</a:t>
            </a:r>
          </a:p>
          <a:p>
            <a:pPr marL="285750" indent="-285750" algn="just">
              <a:buFontTx/>
              <a:buChar char="-"/>
            </a:pPr>
            <a:r>
              <a:rPr lang="ru-RU" sz="1400" dirty="0">
                <a:latin typeface="+mj-lt"/>
                <a:ea typeface="Calibri" panose="020F0502020204030204" pitchFamily="34" charset="0"/>
              </a:rPr>
              <a:t>Будущие учителя определяют важность гуманистической позиции педагога. </a:t>
            </a:r>
          </a:p>
          <a:p>
            <a:pPr marL="285750" indent="-285750" algn="just">
              <a:buFontTx/>
              <a:buChar char="-"/>
            </a:pPr>
            <a:r>
              <a:rPr lang="ru-RU" sz="1400" dirty="0">
                <a:latin typeface="+mj-lt"/>
                <a:ea typeface="Calibri" panose="020F0502020204030204" pitchFamily="34" charset="0"/>
              </a:rPr>
              <a:t>Они отмечают, что гуманизм к детям – одна из профессиональных ценностей современного учителя. </a:t>
            </a:r>
            <a:endParaRPr lang="ru-RU" sz="1400" b="1" dirty="0">
              <a:latin typeface="+mj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806" y="245696"/>
            <a:ext cx="4052079" cy="29458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79660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0"/>
            <a:ext cx="12192000" cy="6860067"/>
            <a:chOff x="0" y="0"/>
            <a:chExt cx="9144000" cy="5145050"/>
          </a:xfrm>
        </p:grpSpPr>
        <p:pic>
          <p:nvPicPr>
            <p:cNvPr id="15362" name="Picture 2" descr="C:\Users\Svetlana\Desktop\Для Презентаций_Мастерские\Веб-дизайн и разработка\фон 2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51450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Прямоугольник 13"/>
            <p:cNvSpPr/>
            <p:nvPr/>
          </p:nvSpPr>
          <p:spPr>
            <a:xfrm>
              <a:off x="95250" y="105550"/>
              <a:ext cx="6655337" cy="49339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/>
            </a:p>
          </p:txBody>
        </p:sp>
      </p:grp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118600" y="6317457"/>
            <a:ext cx="2844800" cy="273844"/>
          </a:xfrm>
        </p:spPr>
        <p:txBody>
          <a:bodyPr/>
          <a:lstStyle/>
          <a:p>
            <a:fld id="{00000000-1234-1234-1234-123412341234}" type="slidenum">
              <a:rPr lang="ru-RU" b="1" smtClean="0">
                <a:solidFill>
                  <a:schemeClr val="bg1"/>
                </a:solidFill>
              </a:rPr>
              <a:pPr/>
              <a:t>4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141F38-289C-69A8-1D7E-F63012017BF5}"/>
              </a:ext>
            </a:extLst>
          </p:cNvPr>
          <p:cNvSpPr txBox="1"/>
          <p:nvPr/>
        </p:nvSpPr>
        <p:spPr>
          <a:xfrm>
            <a:off x="8961120" y="1884670"/>
            <a:ext cx="315976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2400" b="1" dirty="0">
                <a:solidFill>
                  <a:schemeClr val="bg1"/>
                </a:solidFill>
                <a:ea typeface="Times New Roman" panose="02020603050405020304" pitchFamily="18" charset="0"/>
              </a:rPr>
              <a:t>Методики, технологии, инструментарий реализации практики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83133" y="4573673"/>
            <a:ext cx="861765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+mj-lt"/>
              </a:rPr>
              <a:t>Комментарий:</a:t>
            </a:r>
          </a:p>
          <a:p>
            <a:pPr algn="ctr"/>
            <a:r>
              <a:rPr lang="ru-RU" sz="1400" b="1" dirty="0">
                <a:latin typeface="+mj-lt"/>
              </a:rPr>
              <a:t>Чтобы студенты с ОВЗ успешно могли освоить образовательную программу, </a:t>
            </a:r>
          </a:p>
          <a:p>
            <a:pPr algn="ctr"/>
            <a:r>
              <a:rPr lang="ru-RU" sz="1400" b="1" dirty="0">
                <a:latin typeface="+mj-lt"/>
              </a:rPr>
              <a:t>применяются современные образовательные технологии.</a:t>
            </a:r>
          </a:p>
          <a:p>
            <a:pPr marL="285750" indent="-285750" algn="just">
              <a:buFontTx/>
              <a:buChar char="-"/>
            </a:pPr>
            <a:r>
              <a:rPr lang="ru-RU" sz="1400" dirty="0">
                <a:latin typeface="+mj-lt"/>
              </a:rPr>
              <a:t>методическое обеспечение инклюзивной практики подготовки будущих педагогов;</a:t>
            </a:r>
          </a:p>
          <a:p>
            <a:pPr marL="285750" indent="-285750" algn="just">
              <a:buFontTx/>
              <a:buChar char="-"/>
            </a:pPr>
            <a:r>
              <a:rPr lang="ru-RU" sz="1400" dirty="0">
                <a:latin typeface="+mj-lt"/>
              </a:rPr>
              <a:t>отработка алгоритма реализации инклюзивной практики подготовки будущих педагогов с ОВЗ;</a:t>
            </a:r>
          </a:p>
          <a:p>
            <a:pPr marL="285750" indent="-285750" algn="just">
              <a:buFontTx/>
              <a:buChar char="-"/>
            </a:pPr>
            <a:r>
              <a:rPr lang="ru-RU" sz="1400" dirty="0">
                <a:latin typeface="+mj-lt"/>
              </a:rPr>
              <a:t>перечень дидактических материалов/ учебно-тематических ресурсов, педагогических ситуаций;</a:t>
            </a:r>
          </a:p>
          <a:p>
            <a:pPr marL="285750" indent="-285750" algn="just">
              <a:buFontTx/>
              <a:buChar char="-"/>
            </a:pPr>
            <a:r>
              <a:rPr lang="ru-RU" sz="1400" dirty="0">
                <a:latin typeface="+mj-lt"/>
              </a:rPr>
              <a:t>качественный состав педагогических кадров (Высокий уровень личного и профессионального</a:t>
            </a:r>
          </a:p>
          <a:p>
            <a:pPr algn="just"/>
            <a:r>
              <a:rPr lang="ru-RU" sz="1400" dirty="0">
                <a:latin typeface="+mj-lt"/>
              </a:rPr>
              <a:t>       развития преподавателей определяет дальнейшее успешное овладение профессией).</a:t>
            </a:r>
          </a:p>
          <a:p>
            <a:endParaRPr lang="ru-RU" sz="1400" b="1" dirty="0">
              <a:latin typeface="+mj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227" y="218491"/>
            <a:ext cx="5967991" cy="41441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25026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0"/>
            <a:ext cx="12192000" cy="6860067"/>
            <a:chOff x="0" y="0"/>
            <a:chExt cx="9144000" cy="5145050"/>
          </a:xfrm>
        </p:grpSpPr>
        <p:pic>
          <p:nvPicPr>
            <p:cNvPr id="15362" name="Picture 2" descr="C:\Users\Svetlana\Desktop\Для Презентаций_Мастерские\Веб-дизайн и разработка\фон 2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51450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Прямоугольник 13"/>
            <p:cNvSpPr/>
            <p:nvPr/>
          </p:nvSpPr>
          <p:spPr>
            <a:xfrm>
              <a:off x="95250" y="105550"/>
              <a:ext cx="6655337" cy="49339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/>
            </a:p>
          </p:txBody>
        </p:sp>
      </p:grp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118600" y="6317457"/>
            <a:ext cx="2844800" cy="273844"/>
          </a:xfrm>
        </p:spPr>
        <p:txBody>
          <a:bodyPr/>
          <a:lstStyle/>
          <a:p>
            <a:fld id="{00000000-1234-1234-1234-123412341234}" type="slidenum">
              <a:rPr lang="ru-RU" b="1" smtClean="0">
                <a:solidFill>
                  <a:schemeClr val="bg1"/>
                </a:solidFill>
              </a:rPr>
              <a:pPr/>
              <a:t>5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141F38-289C-69A8-1D7E-F63012017BF5}"/>
              </a:ext>
            </a:extLst>
          </p:cNvPr>
          <p:cNvSpPr txBox="1"/>
          <p:nvPr/>
        </p:nvSpPr>
        <p:spPr>
          <a:xfrm>
            <a:off x="8961120" y="1884670"/>
            <a:ext cx="315976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2400" b="1" dirty="0">
                <a:solidFill>
                  <a:schemeClr val="bg1"/>
                </a:solidFill>
                <a:ea typeface="Times New Roman" panose="02020603050405020304" pitchFamily="18" charset="0"/>
              </a:rPr>
              <a:t>Методики, технологии, инструментарий реализации практики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010" y="140734"/>
            <a:ext cx="4348200" cy="342601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373697" y="261933"/>
            <a:ext cx="429108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+mj-lt"/>
              </a:rPr>
              <a:t>Комментарий:</a:t>
            </a:r>
          </a:p>
          <a:p>
            <a:pPr marL="285750" indent="-285750">
              <a:buFontTx/>
              <a:buChar char="-"/>
            </a:pPr>
            <a:r>
              <a:rPr lang="ru-RU" sz="1400" dirty="0">
                <a:latin typeface="+mj-lt"/>
                <a:cs typeface="Times New Roman" panose="02020603050405020304" pitchFamily="18" charset="0"/>
              </a:rPr>
              <a:t>осмысление реальной ситуации, которая определенным образом зафиксирована в виде кейса; </a:t>
            </a:r>
          </a:p>
          <a:p>
            <a:pPr marL="285750" indent="-285750">
              <a:buFontTx/>
              <a:buChar char="-"/>
            </a:pPr>
            <a:r>
              <a:rPr lang="ru-RU" sz="1400" dirty="0">
                <a:latin typeface="+mj-lt"/>
                <a:cs typeface="Times New Roman" panose="02020603050405020304" pitchFamily="18" charset="0"/>
              </a:rPr>
              <a:t>актуализация определенного опыта и комплекса знаний, которые необходимо</a:t>
            </a:r>
          </a:p>
          <a:p>
            <a:pPr marL="285750" indent="-285750">
              <a:buFontTx/>
              <a:buChar char="-"/>
            </a:pPr>
            <a:r>
              <a:rPr lang="ru-RU" sz="1400" dirty="0">
                <a:latin typeface="+mj-lt"/>
                <a:cs typeface="Times New Roman" panose="02020603050405020304" pitchFamily="18" charset="0"/>
              </a:rPr>
              <a:t>проигрывание социальных ролей;</a:t>
            </a:r>
          </a:p>
          <a:p>
            <a:pPr marL="285750" indent="-285750">
              <a:buFontTx/>
              <a:buChar char="-"/>
            </a:pPr>
            <a:r>
              <a:rPr lang="ru-RU" sz="1400" dirty="0">
                <a:latin typeface="+mj-lt"/>
                <a:cs typeface="Times New Roman" panose="02020603050405020304" pitchFamily="18" charset="0"/>
              </a:rPr>
              <a:t>анализ, принятие обоснованного решения и с установлением причины возникновения проблемы.</a:t>
            </a:r>
          </a:p>
          <a:p>
            <a:pPr marL="285750" indent="-285750">
              <a:buFontTx/>
              <a:buChar char="-"/>
            </a:pPr>
            <a:endParaRPr lang="ru-RU" sz="1400" dirty="0">
              <a:latin typeface="+mj-lt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ru-RU" sz="1400" b="1" dirty="0">
              <a:latin typeface="+mj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414646" y="3394261"/>
            <a:ext cx="4398303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+mj-lt"/>
              </a:rPr>
              <a:t>Методика работы с кейсом для преподавателя</a:t>
            </a:r>
          </a:p>
          <a:p>
            <a:endParaRPr lang="ru-RU" sz="1400" dirty="0">
              <a:latin typeface="+mj-lt"/>
            </a:endParaRPr>
          </a:p>
          <a:p>
            <a:r>
              <a:rPr lang="ru-RU" sz="1400" dirty="0">
                <a:latin typeface="+mj-lt"/>
              </a:rPr>
              <a:t>1. Создание кейса. </a:t>
            </a:r>
          </a:p>
          <a:p>
            <a:r>
              <a:rPr lang="ru-RU" sz="1400" dirty="0">
                <a:latin typeface="+mj-lt"/>
              </a:rPr>
              <a:t>2. Распределение по группам не более 6 человек. </a:t>
            </a:r>
          </a:p>
          <a:p>
            <a:r>
              <a:rPr lang="ru-RU" sz="1400" dirty="0">
                <a:latin typeface="+mj-lt"/>
              </a:rPr>
              <a:t>3. Знакомство с ситуацией. </a:t>
            </a:r>
          </a:p>
          <a:p>
            <a:r>
              <a:rPr lang="ru-RU" sz="1400" dirty="0">
                <a:latin typeface="+mj-lt"/>
              </a:rPr>
              <a:t>4. Подготовка к презентации. </a:t>
            </a:r>
          </a:p>
          <a:p>
            <a:r>
              <a:rPr lang="ru-RU" sz="1400" dirty="0">
                <a:latin typeface="+mj-lt"/>
              </a:rPr>
              <a:t>5. Общая дискуссия. </a:t>
            </a:r>
          </a:p>
          <a:p>
            <a:r>
              <a:rPr lang="ru-RU" sz="1400" dirty="0">
                <a:latin typeface="+mj-lt"/>
              </a:rPr>
              <a:t>6. Выступление педагога. </a:t>
            </a:r>
          </a:p>
          <a:p>
            <a:endParaRPr lang="ru-RU" sz="1400" dirty="0">
              <a:latin typeface="+mj-lt"/>
            </a:endParaRPr>
          </a:p>
          <a:p>
            <a:r>
              <a:rPr lang="ru-RU" sz="1400" i="1" dirty="0">
                <a:latin typeface="+mj-lt"/>
              </a:rPr>
              <a:t>Обучающиеся получают готовое решение, которое можно будет применить в будущей профессиональной жизни. </a:t>
            </a:r>
          </a:p>
          <a:p>
            <a:r>
              <a:rPr lang="ru-RU" sz="1400" i="1" dirty="0">
                <a:latin typeface="+mj-lt"/>
              </a:rPr>
              <a:t>Увеличение проанализированных кейсов увеличит вероятность использования правильной схемы решений к сложившейся ситуации.</a:t>
            </a:r>
            <a:endParaRPr lang="ru-RU" sz="1400" dirty="0">
              <a:latin typeface="+mj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837" y="3704329"/>
            <a:ext cx="3958522" cy="27226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71758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0"/>
            <a:ext cx="12192000" cy="6860067"/>
            <a:chOff x="0" y="0"/>
            <a:chExt cx="9144000" cy="5145050"/>
          </a:xfrm>
        </p:grpSpPr>
        <p:pic>
          <p:nvPicPr>
            <p:cNvPr id="15362" name="Picture 2" descr="C:\Users\Svetlana\Desktop\Для Презентаций_Мастерские\Веб-дизайн и разработка\фон 2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51450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Прямоугольник 13"/>
            <p:cNvSpPr/>
            <p:nvPr/>
          </p:nvSpPr>
          <p:spPr>
            <a:xfrm>
              <a:off x="95249" y="105550"/>
              <a:ext cx="5520547" cy="49339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/>
            </a:p>
          </p:txBody>
        </p:sp>
      </p:grpSp>
      <p:sp>
        <p:nvSpPr>
          <p:cNvPr id="25" name="Прямоугольник 24"/>
          <p:cNvSpPr/>
          <p:nvPr/>
        </p:nvSpPr>
        <p:spPr>
          <a:xfrm>
            <a:off x="126999" y="140733"/>
            <a:ext cx="8873781" cy="657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118600" y="6317457"/>
            <a:ext cx="2844800" cy="273844"/>
          </a:xfrm>
        </p:spPr>
        <p:txBody>
          <a:bodyPr/>
          <a:lstStyle/>
          <a:p>
            <a:fld id="{00000000-1234-1234-1234-123412341234}" type="slidenum">
              <a:rPr lang="ru-RU" b="1" smtClean="0">
                <a:solidFill>
                  <a:schemeClr val="bg1"/>
                </a:solidFill>
              </a:rPr>
              <a:pPr/>
              <a:t>6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141F38-289C-69A8-1D7E-F63012017BF5}"/>
              </a:ext>
            </a:extLst>
          </p:cNvPr>
          <p:cNvSpPr txBox="1"/>
          <p:nvPr/>
        </p:nvSpPr>
        <p:spPr>
          <a:xfrm>
            <a:off x="9091150" y="1837500"/>
            <a:ext cx="315976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2400" b="1" dirty="0">
                <a:solidFill>
                  <a:schemeClr val="bg1"/>
                </a:solidFill>
                <a:latin typeface="Montserrat" panose="00000500000000000000" pitchFamily="2" charset="-52"/>
                <a:ea typeface="Times New Roman" panose="02020603050405020304" pitchFamily="18" charset="0"/>
              </a:rPr>
              <a:t>Методики, технологии, инструментарий реализации практики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55896" y="3670335"/>
            <a:ext cx="3511521" cy="286232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200" b="1" dirty="0">
                <a:latin typeface="+mj-lt"/>
              </a:rPr>
              <a:t>Комментарий:</a:t>
            </a:r>
          </a:p>
          <a:p>
            <a:r>
              <a:rPr lang="ru-RU" sz="1200" b="1" dirty="0">
                <a:latin typeface="+mj-lt"/>
              </a:rPr>
              <a:t>Преимущества метода ситуативного анализа </a:t>
            </a:r>
            <a:r>
              <a:rPr lang="ru-RU" sz="1200" b="1" dirty="0" err="1">
                <a:latin typeface="+mj-lt"/>
              </a:rPr>
              <a:t>case-study</a:t>
            </a:r>
            <a:r>
              <a:rPr lang="ru-RU" sz="1200" b="1" dirty="0">
                <a:latin typeface="+mj-lt"/>
              </a:rPr>
              <a:t> для инклюзивной группы:</a:t>
            </a:r>
            <a:endParaRPr lang="ru-RU" sz="1200" dirty="0">
              <a:latin typeface="+mj-lt"/>
            </a:endParaRPr>
          </a:p>
          <a:p>
            <a:pPr marL="285750" indent="-285750">
              <a:buFontTx/>
              <a:buChar char="-"/>
            </a:pPr>
            <a:r>
              <a:rPr lang="ru-RU" sz="1200" dirty="0">
                <a:latin typeface="+mj-lt"/>
              </a:rPr>
              <a:t>коллективная выработка оптимальных решений </a:t>
            </a:r>
            <a:r>
              <a:rPr lang="ru-RU" sz="1200" b="1" dirty="0">
                <a:latin typeface="+mj-lt"/>
              </a:rPr>
              <a:t>для всех участников</a:t>
            </a:r>
            <a:r>
              <a:rPr lang="ru-RU" sz="1200" dirty="0">
                <a:latin typeface="+mj-lt"/>
              </a:rPr>
              <a:t> кейса;</a:t>
            </a:r>
          </a:p>
          <a:p>
            <a:pPr marL="285750" lvl="0" indent="-285750">
              <a:buFontTx/>
              <a:buChar char="-"/>
            </a:pPr>
            <a:r>
              <a:rPr lang="ru-RU" sz="1200" dirty="0">
                <a:latin typeface="+mj-lt"/>
              </a:rPr>
              <a:t>присутствие </a:t>
            </a:r>
            <a:r>
              <a:rPr lang="ru-RU" sz="1200" b="1" dirty="0">
                <a:latin typeface="+mj-lt"/>
              </a:rPr>
              <a:t>управляемого эмоционального напряжения</a:t>
            </a:r>
            <a:r>
              <a:rPr lang="ru-RU" sz="1200" dirty="0">
                <a:latin typeface="+mj-lt"/>
              </a:rPr>
              <a:t>;</a:t>
            </a:r>
          </a:p>
          <a:p>
            <a:pPr marL="285750" lvl="0" indent="-285750">
              <a:buFontTx/>
              <a:buChar char="-"/>
            </a:pPr>
            <a:r>
              <a:rPr lang="ru-RU" sz="1200" b="1" dirty="0" err="1">
                <a:latin typeface="+mj-lt"/>
              </a:rPr>
              <a:t>многовариантность</a:t>
            </a:r>
            <a:r>
              <a:rPr lang="ru-RU" sz="1200" dirty="0">
                <a:latin typeface="+mj-lt"/>
              </a:rPr>
              <a:t> решений (единое решение принципиально отсутствует);</a:t>
            </a:r>
          </a:p>
          <a:p>
            <a:pPr marL="285750" lvl="0" indent="-285750">
              <a:buFontTx/>
              <a:buChar char="-"/>
            </a:pPr>
            <a:r>
              <a:rPr lang="ru-RU" sz="1200" dirty="0">
                <a:latin typeface="+mj-lt"/>
              </a:rPr>
              <a:t>присутствие системы </a:t>
            </a:r>
            <a:r>
              <a:rPr lang="ru-RU" sz="1200" b="1" dirty="0">
                <a:latin typeface="+mj-lt"/>
              </a:rPr>
              <a:t>коллективного</a:t>
            </a:r>
            <a:r>
              <a:rPr lang="ru-RU" sz="1200" dirty="0">
                <a:latin typeface="+mj-lt"/>
              </a:rPr>
              <a:t> оценивания деятельности;</a:t>
            </a:r>
          </a:p>
          <a:p>
            <a:pPr marL="285750" lvl="0" indent="-285750">
              <a:buFontTx/>
              <a:buChar char="-"/>
            </a:pPr>
            <a:r>
              <a:rPr lang="ru-RU" sz="1200" b="1" dirty="0">
                <a:latin typeface="+mj-lt"/>
              </a:rPr>
              <a:t>активная познавательная деятельность</a:t>
            </a:r>
            <a:r>
              <a:rPr lang="ru-RU" sz="1200" dirty="0">
                <a:latin typeface="+mj-lt"/>
              </a:rPr>
              <a:t>;</a:t>
            </a:r>
          </a:p>
          <a:p>
            <a:pPr marL="285750" lvl="0" indent="-285750">
              <a:buFontTx/>
              <a:buChar char="-"/>
            </a:pPr>
            <a:r>
              <a:rPr lang="ru-RU" sz="1200" dirty="0">
                <a:latin typeface="+mj-lt"/>
              </a:rPr>
              <a:t>формирование </a:t>
            </a:r>
            <a:r>
              <a:rPr lang="ru-RU" sz="1200" b="1" dirty="0">
                <a:latin typeface="+mj-lt"/>
              </a:rPr>
              <a:t>коммуникативных компетенций</a:t>
            </a:r>
            <a:r>
              <a:rPr lang="ru-RU" sz="1200" dirty="0">
                <a:latin typeface="+mj-lt"/>
              </a:rPr>
              <a:t>;</a:t>
            </a:r>
          </a:p>
          <a:p>
            <a:pPr marL="285750" lvl="0" indent="-285750">
              <a:buFontTx/>
              <a:buChar char="-"/>
            </a:pPr>
            <a:r>
              <a:rPr lang="ru-RU" sz="1200" dirty="0" err="1">
                <a:latin typeface="+mj-lt"/>
              </a:rPr>
              <a:t>взаимооценка</a:t>
            </a:r>
            <a:r>
              <a:rPr lang="ru-RU" sz="1200" dirty="0">
                <a:latin typeface="+mj-lt"/>
              </a:rPr>
              <a:t> и </a:t>
            </a:r>
            <a:r>
              <a:rPr lang="ru-RU" sz="1200" b="1" dirty="0">
                <a:latin typeface="+mj-lt"/>
              </a:rPr>
              <a:t>самооценка</a:t>
            </a:r>
            <a:r>
              <a:rPr lang="ru-RU" sz="1200" dirty="0">
                <a:latin typeface="+mj-lt"/>
              </a:rPr>
              <a:t>; взаимопомощь.</a:t>
            </a:r>
          </a:p>
        </p:txBody>
      </p:sp>
      <p:sp>
        <p:nvSpPr>
          <p:cNvPr id="15" name="Семиугольник 14"/>
          <p:cNvSpPr/>
          <p:nvPr/>
        </p:nvSpPr>
        <p:spPr>
          <a:xfrm>
            <a:off x="160572" y="252394"/>
            <a:ext cx="2297912" cy="2149283"/>
          </a:xfrm>
          <a:prstGeom prst="heptagon">
            <a:avLst/>
          </a:prstGeom>
          <a:solidFill>
            <a:srgbClr val="00206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224840" y="616533"/>
            <a:ext cx="229255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000" b="1" dirty="0">
                <a:solidFill>
                  <a:schemeClr val="bg1"/>
                </a:solidFill>
                <a:latin typeface="Calibri Light" panose="020F0302020204030204"/>
              </a:rPr>
              <a:t>Педагогическая ситуация 1.</a:t>
            </a:r>
          </a:p>
          <a:p>
            <a:pPr lvl="0" algn="ctr"/>
            <a:r>
              <a:rPr lang="ru-RU" sz="1000" dirty="0">
                <a:solidFill>
                  <a:schemeClr val="bg1"/>
                </a:solidFill>
                <a:latin typeface="Calibri Light" panose="020F0302020204030204"/>
              </a:rPr>
              <a:t>Предложите авторскую воспитательную модель будущего классного сообщества, целостный образ класса с приоритетным</a:t>
            </a:r>
          </a:p>
          <a:p>
            <a:pPr lvl="0" algn="ctr"/>
            <a:r>
              <a:rPr lang="ru-RU" sz="1000" dirty="0">
                <a:solidFill>
                  <a:schemeClr val="bg1"/>
                </a:solidFill>
                <a:latin typeface="Calibri Light" panose="020F0302020204030204"/>
              </a:rPr>
              <a:t>направлением деятельности - духовно- нравственного воспитания учащихся.</a:t>
            </a:r>
          </a:p>
          <a:p>
            <a:pPr lvl="0" algn="ctr"/>
            <a:r>
              <a:rPr lang="ru-RU" sz="1000" dirty="0">
                <a:solidFill>
                  <a:schemeClr val="bg1"/>
                </a:solidFill>
                <a:latin typeface="Calibri Light" panose="020F0302020204030204"/>
              </a:rPr>
              <a:t>Основными составляющими образа</a:t>
            </a:r>
          </a:p>
          <a:p>
            <a:pPr lvl="0" algn="ctr"/>
            <a:r>
              <a:rPr lang="ru-RU" sz="1000" dirty="0">
                <a:solidFill>
                  <a:schemeClr val="bg1"/>
                </a:solidFill>
                <a:latin typeface="Calibri Light" panose="020F0302020204030204"/>
              </a:rPr>
              <a:t>класса являются:…</a:t>
            </a:r>
          </a:p>
        </p:txBody>
      </p:sp>
      <p:sp>
        <p:nvSpPr>
          <p:cNvPr id="21" name="Семиугольник 20"/>
          <p:cNvSpPr/>
          <p:nvPr/>
        </p:nvSpPr>
        <p:spPr>
          <a:xfrm>
            <a:off x="3026440" y="219434"/>
            <a:ext cx="2297912" cy="2182244"/>
          </a:xfrm>
          <a:prstGeom prst="heptagon">
            <a:avLst/>
          </a:prstGeom>
          <a:solidFill>
            <a:srgbClr val="00206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3150421" y="783626"/>
            <a:ext cx="208305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000" b="1" dirty="0">
                <a:solidFill>
                  <a:prstClr val="white"/>
                </a:solidFill>
                <a:latin typeface="Calibri Light" panose="020F0302020204030204"/>
              </a:rPr>
              <a:t>Педагогическая ситуация 2.</a:t>
            </a:r>
          </a:p>
          <a:p>
            <a:pPr lvl="0" algn="ctr"/>
            <a:r>
              <a:rPr lang="ru-RU" sz="1000" dirty="0">
                <a:solidFill>
                  <a:prstClr val="white"/>
                </a:solidFill>
                <a:latin typeface="Calibri Light" panose="020F0302020204030204"/>
              </a:rPr>
              <a:t>В конце учебного года учитель подготовила отчет воспитательных мероприятий, проведенных в классе.</a:t>
            </a:r>
          </a:p>
          <a:p>
            <a:pPr lvl="0" algn="ctr"/>
            <a:r>
              <a:rPr lang="ru-RU" sz="1000" dirty="0">
                <a:solidFill>
                  <a:prstClr val="white"/>
                </a:solidFill>
                <a:latin typeface="Calibri Light" panose="020F0302020204030204"/>
              </a:rPr>
              <a:t>Предложите перечень мероприятий!</a:t>
            </a:r>
          </a:p>
        </p:txBody>
      </p:sp>
      <p:sp>
        <p:nvSpPr>
          <p:cNvPr id="23" name="Семиугольник 22"/>
          <p:cNvSpPr/>
          <p:nvPr/>
        </p:nvSpPr>
        <p:spPr>
          <a:xfrm>
            <a:off x="5892308" y="292656"/>
            <a:ext cx="2322597" cy="2230207"/>
          </a:xfrm>
          <a:prstGeom prst="heptagon">
            <a:avLst/>
          </a:prstGeom>
          <a:solidFill>
            <a:srgbClr val="00206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емиугольник 23"/>
          <p:cNvSpPr/>
          <p:nvPr/>
        </p:nvSpPr>
        <p:spPr>
          <a:xfrm>
            <a:off x="193784" y="2738153"/>
            <a:ext cx="2323610" cy="2131708"/>
          </a:xfrm>
          <a:prstGeom prst="heptagon">
            <a:avLst/>
          </a:prstGeom>
          <a:solidFill>
            <a:srgbClr val="00206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6096000" y="647310"/>
            <a:ext cx="211255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000" b="1" dirty="0">
                <a:solidFill>
                  <a:schemeClr val="bg1"/>
                </a:solidFill>
                <a:latin typeface="Calibri Light" panose="020F0302020204030204"/>
              </a:rPr>
              <a:t>Педагогическая ситуация 3.</a:t>
            </a:r>
          </a:p>
          <a:p>
            <a:pPr lvl="0" algn="ctr"/>
            <a:r>
              <a:rPr lang="ru-RU" sz="1000" dirty="0">
                <a:solidFill>
                  <a:schemeClr val="bg1"/>
                </a:solidFill>
                <a:latin typeface="Calibri Light" panose="020F0302020204030204"/>
              </a:rPr>
              <a:t> Организовывая семейный конкурс «Традиции семейного духовно-нравственного воспитания», учителю необходимо было пригласить компетентное жюри. </a:t>
            </a:r>
          </a:p>
          <a:p>
            <a:pPr lvl="0" algn="ctr"/>
            <a:r>
              <a:rPr lang="ru-RU" sz="1000" dirty="0">
                <a:solidFill>
                  <a:schemeClr val="bg1"/>
                </a:solidFill>
                <a:latin typeface="Calibri Light" panose="020F0302020204030204"/>
              </a:rPr>
              <a:t>Формируя состав компетентного жюри, учителю предстояло соблюдать следующие требования:..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79078" y="3065343"/>
            <a:ext cx="206654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000" b="1" dirty="0">
                <a:solidFill>
                  <a:schemeClr val="bg1"/>
                </a:solidFill>
                <a:latin typeface="Calibri Light" panose="020F0302020204030204"/>
              </a:rPr>
              <a:t>Педагогическая ситуация 4. </a:t>
            </a:r>
          </a:p>
          <a:p>
            <a:pPr lvl="0" algn="ctr"/>
            <a:r>
              <a:rPr lang="ru-RU" sz="1000" dirty="0">
                <a:solidFill>
                  <a:schemeClr val="bg1"/>
                </a:solidFill>
                <a:latin typeface="Calibri Light" panose="020F0302020204030204"/>
              </a:rPr>
              <a:t>Анализируя досуговое мероприятие (конкурс), проведенное в рамках духовно-нравственного воспитания учащихся младших классов, учитель изучила, обобщила информации. Какие параметры охватывает этот анализ!</a:t>
            </a:r>
          </a:p>
        </p:txBody>
      </p:sp>
      <p:sp>
        <p:nvSpPr>
          <p:cNvPr id="29" name="Семиугольник 28"/>
          <p:cNvSpPr/>
          <p:nvPr/>
        </p:nvSpPr>
        <p:spPr>
          <a:xfrm>
            <a:off x="3014574" y="2604482"/>
            <a:ext cx="2218899" cy="2131707"/>
          </a:xfrm>
          <a:prstGeom prst="heptagon">
            <a:avLst/>
          </a:prstGeom>
          <a:solidFill>
            <a:srgbClr val="00206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3043500" y="2951085"/>
            <a:ext cx="2263791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000" b="1" dirty="0">
                <a:solidFill>
                  <a:schemeClr val="bg1"/>
                </a:solidFill>
                <a:latin typeface="Calibri Light" panose="020F0302020204030204"/>
              </a:rPr>
              <a:t>Педагогическая ситуация 5. </a:t>
            </a:r>
          </a:p>
          <a:p>
            <a:pPr lvl="0" algn="ctr"/>
            <a:r>
              <a:rPr lang="ru-RU" sz="1000" dirty="0">
                <a:solidFill>
                  <a:schemeClr val="bg1"/>
                </a:solidFill>
              </a:rPr>
              <a:t>Учитель 3 класса в целях реализации духовно-нравственного воспитания учащихся включила в план воспитательной работы</a:t>
            </a:r>
            <a:br>
              <a:rPr lang="ru-RU" sz="1000" dirty="0">
                <a:solidFill>
                  <a:schemeClr val="bg1"/>
                </a:solidFill>
              </a:rPr>
            </a:br>
            <a:r>
              <a:rPr lang="ru-RU" sz="1000" dirty="0">
                <a:solidFill>
                  <a:schemeClr val="bg1"/>
                </a:solidFill>
              </a:rPr>
              <a:t>многообразие форм, формируя тем самым</a:t>
            </a:r>
            <a:br>
              <a:rPr lang="ru-RU" sz="1000" dirty="0">
                <a:solidFill>
                  <a:schemeClr val="bg1"/>
                </a:solidFill>
              </a:rPr>
            </a:br>
            <a:r>
              <a:rPr lang="ru-RU" sz="1000" dirty="0">
                <a:solidFill>
                  <a:schemeClr val="bg1"/>
                </a:solidFill>
              </a:rPr>
              <a:t>нравственный уклад жизни обучающихся, объединив воспитание и обучение в</a:t>
            </a:r>
            <a:br>
              <a:rPr lang="ru-RU" sz="1000" dirty="0">
                <a:solidFill>
                  <a:schemeClr val="bg1"/>
                </a:solidFill>
              </a:rPr>
            </a:br>
            <a:r>
              <a:rPr lang="ru-RU" sz="1000" dirty="0">
                <a:solidFill>
                  <a:schemeClr val="bg1"/>
                </a:solidFill>
              </a:rPr>
              <a:t>единый процесс. </a:t>
            </a:r>
          </a:p>
        </p:txBody>
      </p:sp>
      <p:sp>
        <p:nvSpPr>
          <p:cNvPr id="31" name="Семиугольник 30"/>
          <p:cNvSpPr/>
          <p:nvPr/>
        </p:nvSpPr>
        <p:spPr>
          <a:xfrm>
            <a:off x="1737909" y="4574172"/>
            <a:ext cx="2182134" cy="1965766"/>
          </a:xfrm>
          <a:prstGeom prst="heptagon">
            <a:avLst/>
          </a:prstGeom>
          <a:solidFill>
            <a:srgbClr val="00206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1737909" y="4897333"/>
            <a:ext cx="2317369" cy="1574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</a:pPr>
            <a:r>
              <a:rPr lang="ru-RU" sz="1000" b="1" dirty="0">
                <a:solidFill>
                  <a:schemeClr val="bg1"/>
                </a:solidFill>
                <a:latin typeface="Calibri Light" panose="020F0302020204030204"/>
              </a:rPr>
              <a:t>Педагогическая ситуация 6. </a:t>
            </a:r>
          </a:p>
          <a:p>
            <a:pPr lvl="0" algn="ctr">
              <a:lnSpc>
                <a:spcPct val="107000"/>
              </a:lnSpc>
            </a:pPr>
            <a:r>
              <a:rPr lang="ru-RU" sz="1000" dirty="0">
                <a:solidFill>
                  <a:srgbClr val="FFFF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Важным для учителя является соблюдение основных принципов организации духовно-</a:t>
            </a:r>
            <a:br>
              <a:rPr lang="ru-RU" sz="1000" dirty="0">
                <a:solidFill>
                  <a:srgbClr val="FFFF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solidFill>
                  <a:srgbClr val="FFFF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нравственного развития и воспитания.</a:t>
            </a:r>
            <a:br>
              <a:rPr lang="ru-RU" sz="1000" dirty="0">
                <a:solidFill>
                  <a:srgbClr val="FFFF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solidFill>
                  <a:srgbClr val="FFFF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 таковым принципам организации нравственного воспитания  жизни обучающихся в современной школе относят:</a:t>
            </a:r>
            <a:endParaRPr lang="ru-RU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745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0"/>
            <a:ext cx="12192000" cy="6860067"/>
            <a:chOff x="0" y="0"/>
            <a:chExt cx="9144000" cy="5145050"/>
          </a:xfrm>
        </p:grpSpPr>
        <p:pic>
          <p:nvPicPr>
            <p:cNvPr id="15362" name="Picture 2" descr="C:\Users\Svetlana\Desktop\Для Презентаций_Мастерские\Веб-дизайн и разработка\фон 2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51450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Прямоугольник 13"/>
            <p:cNvSpPr/>
            <p:nvPr/>
          </p:nvSpPr>
          <p:spPr>
            <a:xfrm>
              <a:off x="95249" y="105550"/>
              <a:ext cx="5520547" cy="49339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/>
            </a:p>
          </p:txBody>
        </p:sp>
      </p:grpSp>
      <p:sp>
        <p:nvSpPr>
          <p:cNvPr id="25" name="Прямоугольник 24"/>
          <p:cNvSpPr/>
          <p:nvPr/>
        </p:nvSpPr>
        <p:spPr>
          <a:xfrm>
            <a:off x="126999" y="127000"/>
            <a:ext cx="8521242" cy="65923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118600" y="6317457"/>
            <a:ext cx="2844800" cy="273844"/>
          </a:xfrm>
        </p:spPr>
        <p:txBody>
          <a:bodyPr/>
          <a:lstStyle/>
          <a:p>
            <a:fld id="{00000000-1234-1234-1234-123412341234}" type="slidenum">
              <a:rPr lang="ru-RU" b="1" smtClean="0">
                <a:solidFill>
                  <a:schemeClr val="bg1"/>
                </a:solidFill>
              </a:rPr>
              <a:pPr/>
              <a:t>7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141F38-289C-69A8-1D7E-F63012017BF5}"/>
              </a:ext>
            </a:extLst>
          </p:cNvPr>
          <p:cNvSpPr txBox="1"/>
          <p:nvPr/>
        </p:nvSpPr>
        <p:spPr>
          <a:xfrm>
            <a:off x="8648240" y="1860390"/>
            <a:ext cx="3515913" cy="16970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2400" b="1" dirty="0">
                <a:solidFill>
                  <a:schemeClr val="bg1"/>
                </a:solidFill>
                <a:ea typeface="Times New Roman" panose="02020603050405020304" pitchFamily="18" charset="0"/>
              </a:rPr>
              <a:t>Инклюзивная практика профессионального образования инвалидов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873DE9-04E2-446C-980E-1A5438F006C4}"/>
              </a:ext>
            </a:extLst>
          </p:cNvPr>
          <p:cNvSpPr txBox="1"/>
          <p:nvPr/>
        </p:nvSpPr>
        <p:spPr>
          <a:xfrm>
            <a:off x="231353" y="140734"/>
            <a:ext cx="8416887" cy="3016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endParaRPr lang="ru-RU" sz="1600" b="1" dirty="0">
              <a:solidFill>
                <a:schemeClr val="accent4">
                  <a:lumMod val="75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pPr lvl="0" algn="just"/>
            <a:endParaRPr lang="ru-RU" sz="1600" b="1" dirty="0">
              <a:solidFill>
                <a:schemeClr val="accent4">
                  <a:lumMod val="75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pPr lvl="0" algn="just"/>
            <a:endParaRPr lang="ru-RU" sz="1600" b="1" dirty="0">
              <a:solidFill>
                <a:schemeClr val="accent4">
                  <a:lumMod val="75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pPr lvl="0" algn="just"/>
            <a:endParaRPr lang="ru-RU" sz="1600" b="1" dirty="0">
              <a:solidFill>
                <a:schemeClr val="accent4">
                  <a:lumMod val="75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pPr lvl="0" algn="just"/>
            <a:endParaRPr lang="ru-RU" sz="1400" dirty="0">
              <a:solidFill>
                <a:schemeClr val="accent4">
                  <a:lumMod val="75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pPr lvl="0" algn="just"/>
            <a:endParaRPr lang="ru-RU" sz="1400" dirty="0">
              <a:solidFill>
                <a:schemeClr val="accent4">
                  <a:lumMod val="75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pPr lvl="0" algn="just"/>
            <a:endParaRPr lang="ru-RU" sz="1400" dirty="0">
              <a:solidFill>
                <a:schemeClr val="accent4">
                  <a:lumMod val="75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pPr lvl="0" algn="just"/>
            <a:endParaRPr lang="ru-RU" sz="1400" dirty="0">
              <a:solidFill>
                <a:schemeClr val="accent4">
                  <a:lumMod val="75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pPr lvl="0" algn="just"/>
            <a:endParaRPr lang="ru-RU" sz="1400" dirty="0">
              <a:solidFill>
                <a:schemeClr val="accent4">
                  <a:lumMod val="75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pPr lvl="0" algn="just"/>
            <a:endParaRPr lang="ru-RU" sz="1400" b="1" u="sng" dirty="0">
              <a:solidFill>
                <a:schemeClr val="accent4">
                  <a:lumMod val="75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pPr lvl="0" algn="just"/>
            <a:endParaRPr lang="ru-RU" sz="1400" b="1" u="sng" dirty="0">
              <a:solidFill>
                <a:schemeClr val="accent4">
                  <a:lumMod val="75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pPr lvl="0" algn="just"/>
            <a:endParaRPr lang="ru-RU" sz="1400" b="1" u="sng" dirty="0">
              <a:solidFill>
                <a:schemeClr val="accent4">
                  <a:lumMod val="75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pPr lvl="0" algn="just"/>
            <a:endParaRPr lang="ru-RU" sz="1400" b="1" u="sng" dirty="0">
              <a:solidFill>
                <a:schemeClr val="accent4">
                  <a:lumMod val="75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07" y="744481"/>
            <a:ext cx="2417200" cy="22794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5061" y="207858"/>
            <a:ext cx="2778767" cy="20813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5031" y="875095"/>
            <a:ext cx="3063209" cy="21488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126998" y="3224068"/>
            <a:ext cx="8493395" cy="33563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1400" b="1" u="sng" dirty="0">
                <a:latin typeface="+mj-lt"/>
                <a:cs typeface="Times New Roman" panose="02020603050405020304" pitchFamily="18" charset="0"/>
              </a:rPr>
              <a:t>Комментарий: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- разновидность исследовательской технологии (аналитической);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- технология коллективного обучения, ее важнейшими составляющими является групповая работа и взаимный информационный обмен;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технология развивающего обучения;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«создание ситуации успеха для студента с ОВЗ».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Поэтому обучающийся с  ОВЗ активно участвует в образовательном процессе, действует как субъект воспитательной деятельности, приобретает знания по содержанию деятельности, приобретает профессиональную мотивацию. В процессе решения кейса студент с ограниченными возможностями здоровья становится перед необходимостью морального выбора.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Профессиональная ситуация нравственного выбора изменяет отношение студента с ОВЗ, имеющего ограниченные возможности здоровья к себе, его деятельности, окружающим.</a:t>
            </a:r>
          </a:p>
        </p:txBody>
      </p:sp>
    </p:spTree>
    <p:extLst>
      <p:ext uri="{BB962C8B-B14F-4D97-AF65-F5344CB8AC3E}">
        <p14:creationId xmlns:p14="http://schemas.microsoft.com/office/powerpoint/2010/main" val="158071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d54a4e45ebcbb32e3c97edfc5d33e8d05324aed9"/>
</p:tagLst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1275</TotalTime>
  <Words>709</Words>
  <Application>Microsoft Office PowerPoint</Application>
  <PresentationFormat>Широкоэкранный</PresentationFormat>
  <Paragraphs>121</Paragraphs>
  <Slides>7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Montserrat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Oleg Mechev</dc:creator>
  <cp:lastModifiedBy>Качан Раиса Николаевна</cp:lastModifiedBy>
  <cp:revision>131</cp:revision>
  <dcterms:created xsi:type="dcterms:W3CDTF">2024-04-04T12:37:00Z</dcterms:created>
  <dcterms:modified xsi:type="dcterms:W3CDTF">2025-06-03T11:18:31Z</dcterms:modified>
</cp:coreProperties>
</file>