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9" r:id="rId2"/>
    <p:sldId id="270" r:id="rId3"/>
    <p:sldId id="256" r:id="rId4"/>
    <p:sldId id="257" r:id="rId5"/>
    <p:sldId id="258" r:id="rId6"/>
    <p:sldId id="259" r:id="rId7"/>
    <p:sldId id="261" r:id="rId8"/>
    <p:sldId id="263" r:id="rId9"/>
    <p:sldId id="262" r:id="rId10"/>
    <p:sldId id="266" r:id="rId11"/>
    <p:sldId id="264" r:id="rId12"/>
    <p:sldId id="265" r:id="rId13"/>
  </p:sldIdLst>
  <p:sldSz cx="12192000" cy="6858000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76471" autoAdjust="0"/>
  </p:normalViewPr>
  <p:slideViewPr>
    <p:cSldViewPr snapToGrid="0">
      <p:cViewPr varScale="1">
        <p:scale>
          <a:sx n="66" d="100"/>
          <a:sy n="66" d="100"/>
        </p:scale>
        <p:origin x="133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2" d="100"/>
        <a:sy n="9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16E463-B536-4C51-9E7E-A9CE938350BD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2111244-8067-4DDD-B71E-C3ED3C55FB79}">
      <dgm:prSet phldrT="[Текст]"/>
      <dgm:spPr/>
      <dgm:t>
        <a:bodyPr/>
        <a:lstStyle/>
        <a:p>
          <a:r>
            <a:rPr lang="ru-RU" dirty="0"/>
            <a:t>Индивидуализация профессионального обучения призвана решить задачи: </a:t>
          </a:r>
        </a:p>
      </dgm:t>
    </dgm:pt>
    <dgm:pt modelId="{F425FADC-D19F-458B-9FF5-2838B726934F}" type="parTrans" cxnId="{E76E20B0-3F3D-4CE7-877C-A146B3B459E1}">
      <dgm:prSet/>
      <dgm:spPr/>
      <dgm:t>
        <a:bodyPr/>
        <a:lstStyle/>
        <a:p>
          <a:endParaRPr lang="ru-RU"/>
        </a:p>
      </dgm:t>
    </dgm:pt>
    <dgm:pt modelId="{C01A7D59-9AAB-4B1A-BF9B-3746282DE874}" type="sibTrans" cxnId="{E76E20B0-3F3D-4CE7-877C-A146B3B459E1}">
      <dgm:prSet/>
      <dgm:spPr/>
      <dgm:t>
        <a:bodyPr/>
        <a:lstStyle/>
        <a:p>
          <a:endParaRPr lang="ru-RU"/>
        </a:p>
      </dgm:t>
    </dgm:pt>
    <dgm:pt modelId="{24F5FB75-EBB7-4418-9234-9D467B32741F}">
      <dgm:prSet phldrT="[Текст]"/>
      <dgm:spPr/>
      <dgm:t>
        <a:bodyPr/>
        <a:lstStyle/>
        <a:p>
          <a:r>
            <a:rPr lang="ru-RU" dirty="0"/>
            <a:t>развить профессиональные способности и интересы обучающихся;</a:t>
          </a:r>
        </a:p>
      </dgm:t>
    </dgm:pt>
    <dgm:pt modelId="{5FBFC141-E08E-44CB-8E24-A37D1D1F2F76}" type="parTrans" cxnId="{0D7F7CE8-97B4-4680-9AE1-CE3FB61B2D3A}">
      <dgm:prSet/>
      <dgm:spPr/>
      <dgm:t>
        <a:bodyPr/>
        <a:lstStyle/>
        <a:p>
          <a:endParaRPr lang="ru-RU"/>
        </a:p>
      </dgm:t>
    </dgm:pt>
    <dgm:pt modelId="{1C22FD3A-2AED-4CB6-B51D-922D6D9E4707}" type="sibTrans" cxnId="{0D7F7CE8-97B4-4680-9AE1-CE3FB61B2D3A}">
      <dgm:prSet/>
      <dgm:spPr/>
      <dgm:t>
        <a:bodyPr/>
        <a:lstStyle/>
        <a:p>
          <a:endParaRPr lang="ru-RU"/>
        </a:p>
      </dgm:t>
    </dgm:pt>
    <dgm:pt modelId="{410EF195-96F5-4C4E-A6B3-CF2BD64417FA}">
      <dgm:prSet phldrT="[Текст]"/>
      <dgm:spPr/>
      <dgm:t>
        <a:bodyPr/>
        <a:lstStyle/>
        <a:p>
          <a:r>
            <a:rPr lang="ru-RU" dirty="0"/>
            <a:t>выявить потенциальные возможности и особые способности у студентов;</a:t>
          </a:r>
        </a:p>
      </dgm:t>
    </dgm:pt>
    <dgm:pt modelId="{DB50F14A-B53D-4584-B16B-33F40CC42303}" type="parTrans" cxnId="{3E720F68-5503-4B8D-BFDD-23A891592C94}">
      <dgm:prSet/>
      <dgm:spPr/>
      <dgm:t>
        <a:bodyPr/>
        <a:lstStyle/>
        <a:p>
          <a:endParaRPr lang="ru-RU"/>
        </a:p>
      </dgm:t>
    </dgm:pt>
    <dgm:pt modelId="{48EFB7F4-91D6-45E5-8E77-6145C217920F}" type="sibTrans" cxnId="{3E720F68-5503-4B8D-BFDD-23A891592C94}">
      <dgm:prSet/>
      <dgm:spPr/>
      <dgm:t>
        <a:bodyPr/>
        <a:lstStyle/>
        <a:p>
          <a:endParaRPr lang="ru-RU"/>
        </a:p>
      </dgm:t>
    </dgm:pt>
    <dgm:pt modelId="{58F298C4-B266-4007-A119-C6DF38B6022F}">
      <dgm:prSet phldrT="[Текст]"/>
      <dgm:spPr/>
      <dgm:t>
        <a:bodyPr/>
        <a:lstStyle/>
        <a:p>
          <a:r>
            <a:rPr lang="ru-RU" dirty="0"/>
            <a:t>повысить самостоятельность в процессе профессиональной подготовки</a:t>
          </a:r>
        </a:p>
      </dgm:t>
    </dgm:pt>
    <dgm:pt modelId="{1C60DDD9-394E-424D-9BC9-602830EDDFA4}" type="parTrans" cxnId="{9E6B8B6E-66A9-4A1E-A0D0-CF6F4EFCD24C}">
      <dgm:prSet/>
      <dgm:spPr/>
      <dgm:t>
        <a:bodyPr/>
        <a:lstStyle/>
        <a:p>
          <a:endParaRPr lang="ru-RU"/>
        </a:p>
      </dgm:t>
    </dgm:pt>
    <dgm:pt modelId="{FCDC7D8C-D533-4683-B4CD-3994B2EA58EB}" type="sibTrans" cxnId="{9E6B8B6E-66A9-4A1E-A0D0-CF6F4EFCD24C}">
      <dgm:prSet/>
      <dgm:spPr/>
      <dgm:t>
        <a:bodyPr/>
        <a:lstStyle/>
        <a:p>
          <a:endParaRPr lang="ru-RU"/>
        </a:p>
      </dgm:t>
    </dgm:pt>
    <dgm:pt modelId="{724BF3DD-F810-4C4B-936B-14B0F9B9B1FF}" type="pres">
      <dgm:prSet presAssocID="{1716E463-B536-4C51-9E7E-A9CE938350B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5034C1D-82EF-41F5-B115-716A36807FAA}" type="pres">
      <dgm:prSet presAssocID="{92111244-8067-4DDD-B71E-C3ED3C55FB79}" presName="root1" presStyleCnt="0"/>
      <dgm:spPr/>
    </dgm:pt>
    <dgm:pt modelId="{F137B116-F4DB-42BA-B0D6-8013A0235F58}" type="pres">
      <dgm:prSet presAssocID="{92111244-8067-4DDD-B71E-C3ED3C55FB79}" presName="LevelOneTextNode" presStyleLbl="node0" presStyleIdx="0" presStyleCnt="1">
        <dgm:presLayoutVars>
          <dgm:chPref val="3"/>
        </dgm:presLayoutVars>
      </dgm:prSet>
      <dgm:spPr/>
    </dgm:pt>
    <dgm:pt modelId="{034340DC-F32D-49F5-A893-7BF774049A5F}" type="pres">
      <dgm:prSet presAssocID="{92111244-8067-4DDD-B71E-C3ED3C55FB79}" presName="level2hierChild" presStyleCnt="0"/>
      <dgm:spPr/>
    </dgm:pt>
    <dgm:pt modelId="{07665A48-BBD7-4874-8EBA-A6CA0A6E1A7D}" type="pres">
      <dgm:prSet presAssocID="{5FBFC141-E08E-44CB-8E24-A37D1D1F2F76}" presName="conn2-1" presStyleLbl="parChTrans1D2" presStyleIdx="0" presStyleCnt="3"/>
      <dgm:spPr/>
    </dgm:pt>
    <dgm:pt modelId="{F6A766B6-8AAE-475B-9343-F37800DC614B}" type="pres">
      <dgm:prSet presAssocID="{5FBFC141-E08E-44CB-8E24-A37D1D1F2F76}" presName="connTx" presStyleLbl="parChTrans1D2" presStyleIdx="0" presStyleCnt="3"/>
      <dgm:spPr/>
    </dgm:pt>
    <dgm:pt modelId="{4A169403-8EBD-4C4B-845F-69413CFD7D7F}" type="pres">
      <dgm:prSet presAssocID="{24F5FB75-EBB7-4418-9234-9D467B32741F}" presName="root2" presStyleCnt="0"/>
      <dgm:spPr/>
    </dgm:pt>
    <dgm:pt modelId="{2E6587B2-CD96-4FA5-852B-5BA8F3D9A754}" type="pres">
      <dgm:prSet presAssocID="{24F5FB75-EBB7-4418-9234-9D467B32741F}" presName="LevelTwoTextNode" presStyleLbl="node2" presStyleIdx="0" presStyleCnt="3">
        <dgm:presLayoutVars>
          <dgm:chPref val="3"/>
        </dgm:presLayoutVars>
      </dgm:prSet>
      <dgm:spPr/>
    </dgm:pt>
    <dgm:pt modelId="{9708C248-A5DA-46A8-8069-8203F6497F30}" type="pres">
      <dgm:prSet presAssocID="{24F5FB75-EBB7-4418-9234-9D467B32741F}" presName="level3hierChild" presStyleCnt="0"/>
      <dgm:spPr/>
    </dgm:pt>
    <dgm:pt modelId="{E07DCFB2-12D7-4369-9792-E710C3684547}" type="pres">
      <dgm:prSet presAssocID="{DB50F14A-B53D-4584-B16B-33F40CC42303}" presName="conn2-1" presStyleLbl="parChTrans1D2" presStyleIdx="1" presStyleCnt="3"/>
      <dgm:spPr/>
    </dgm:pt>
    <dgm:pt modelId="{8F3ED038-2CC7-46C8-AC09-935C51B169CC}" type="pres">
      <dgm:prSet presAssocID="{DB50F14A-B53D-4584-B16B-33F40CC42303}" presName="connTx" presStyleLbl="parChTrans1D2" presStyleIdx="1" presStyleCnt="3"/>
      <dgm:spPr/>
    </dgm:pt>
    <dgm:pt modelId="{2C4A8E6F-496B-4816-8D76-E920BA9B1966}" type="pres">
      <dgm:prSet presAssocID="{410EF195-96F5-4C4E-A6B3-CF2BD64417FA}" presName="root2" presStyleCnt="0"/>
      <dgm:spPr/>
    </dgm:pt>
    <dgm:pt modelId="{E160A24E-2CD5-4D55-AACC-36BA57C5D63A}" type="pres">
      <dgm:prSet presAssocID="{410EF195-96F5-4C4E-A6B3-CF2BD64417FA}" presName="LevelTwoTextNode" presStyleLbl="node2" presStyleIdx="1" presStyleCnt="3">
        <dgm:presLayoutVars>
          <dgm:chPref val="3"/>
        </dgm:presLayoutVars>
      </dgm:prSet>
      <dgm:spPr/>
    </dgm:pt>
    <dgm:pt modelId="{D68F49F9-1143-4726-83AD-553F1A30FCF5}" type="pres">
      <dgm:prSet presAssocID="{410EF195-96F5-4C4E-A6B3-CF2BD64417FA}" presName="level3hierChild" presStyleCnt="0"/>
      <dgm:spPr/>
    </dgm:pt>
    <dgm:pt modelId="{0EACEF5A-2159-4024-895E-6F044666625B}" type="pres">
      <dgm:prSet presAssocID="{1C60DDD9-394E-424D-9BC9-602830EDDFA4}" presName="conn2-1" presStyleLbl="parChTrans1D2" presStyleIdx="2" presStyleCnt="3"/>
      <dgm:spPr/>
    </dgm:pt>
    <dgm:pt modelId="{22E3330D-DCAD-4134-9ED4-985BCED9868E}" type="pres">
      <dgm:prSet presAssocID="{1C60DDD9-394E-424D-9BC9-602830EDDFA4}" presName="connTx" presStyleLbl="parChTrans1D2" presStyleIdx="2" presStyleCnt="3"/>
      <dgm:spPr/>
    </dgm:pt>
    <dgm:pt modelId="{B35E03FE-429A-4E48-903A-F56A95F6F12E}" type="pres">
      <dgm:prSet presAssocID="{58F298C4-B266-4007-A119-C6DF38B6022F}" presName="root2" presStyleCnt="0"/>
      <dgm:spPr/>
    </dgm:pt>
    <dgm:pt modelId="{CC1FE51C-F6A7-47AF-A307-A32A252515B8}" type="pres">
      <dgm:prSet presAssocID="{58F298C4-B266-4007-A119-C6DF38B6022F}" presName="LevelTwoTextNode" presStyleLbl="node2" presStyleIdx="2" presStyleCnt="3">
        <dgm:presLayoutVars>
          <dgm:chPref val="3"/>
        </dgm:presLayoutVars>
      </dgm:prSet>
      <dgm:spPr/>
    </dgm:pt>
    <dgm:pt modelId="{2430AD11-E99E-4D07-9EC0-72D49D9D2FFA}" type="pres">
      <dgm:prSet presAssocID="{58F298C4-B266-4007-A119-C6DF38B6022F}" presName="level3hierChild" presStyleCnt="0"/>
      <dgm:spPr/>
    </dgm:pt>
  </dgm:ptLst>
  <dgm:cxnLst>
    <dgm:cxn modelId="{3760A00E-6E72-442D-BAEA-F3460609C2C6}" type="presOf" srcId="{5FBFC141-E08E-44CB-8E24-A37D1D1F2F76}" destId="{07665A48-BBD7-4874-8EBA-A6CA0A6E1A7D}" srcOrd="0" destOrd="0" presId="urn:microsoft.com/office/officeart/2008/layout/HorizontalMultiLevelHierarchy"/>
    <dgm:cxn modelId="{7BB89E44-5D9C-40DB-8988-2107610F4FED}" type="presOf" srcId="{410EF195-96F5-4C4E-A6B3-CF2BD64417FA}" destId="{E160A24E-2CD5-4D55-AACC-36BA57C5D63A}" srcOrd="0" destOrd="0" presId="urn:microsoft.com/office/officeart/2008/layout/HorizontalMultiLevelHierarchy"/>
    <dgm:cxn modelId="{3E720F68-5503-4B8D-BFDD-23A891592C94}" srcId="{92111244-8067-4DDD-B71E-C3ED3C55FB79}" destId="{410EF195-96F5-4C4E-A6B3-CF2BD64417FA}" srcOrd="1" destOrd="0" parTransId="{DB50F14A-B53D-4584-B16B-33F40CC42303}" sibTransId="{48EFB7F4-91D6-45E5-8E77-6145C217920F}"/>
    <dgm:cxn modelId="{FC107549-610F-402F-8E3B-290A05218C93}" type="presOf" srcId="{1716E463-B536-4C51-9E7E-A9CE938350BD}" destId="{724BF3DD-F810-4C4B-936B-14B0F9B9B1FF}" srcOrd="0" destOrd="0" presId="urn:microsoft.com/office/officeart/2008/layout/HorizontalMultiLevelHierarchy"/>
    <dgm:cxn modelId="{9E6B8B6E-66A9-4A1E-A0D0-CF6F4EFCD24C}" srcId="{92111244-8067-4DDD-B71E-C3ED3C55FB79}" destId="{58F298C4-B266-4007-A119-C6DF38B6022F}" srcOrd="2" destOrd="0" parTransId="{1C60DDD9-394E-424D-9BC9-602830EDDFA4}" sibTransId="{FCDC7D8C-D533-4683-B4CD-3994B2EA58EB}"/>
    <dgm:cxn modelId="{28FE1D72-AEFF-4D7D-807B-D3E10D2E9BFC}" type="presOf" srcId="{DB50F14A-B53D-4584-B16B-33F40CC42303}" destId="{E07DCFB2-12D7-4369-9792-E710C3684547}" srcOrd="0" destOrd="0" presId="urn:microsoft.com/office/officeart/2008/layout/HorizontalMultiLevelHierarchy"/>
    <dgm:cxn modelId="{C3C9DC77-6A3A-4CB2-8E29-743091BA8F53}" type="presOf" srcId="{1C60DDD9-394E-424D-9BC9-602830EDDFA4}" destId="{0EACEF5A-2159-4024-895E-6F044666625B}" srcOrd="0" destOrd="0" presId="urn:microsoft.com/office/officeart/2008/layout/HorizontalMultiLevelHierarchy"/>
    <dgm:cxn modelId="{B14A038F-C883-4BC6-8B59-EE1E7937F436}" type="presOf" srcId="{DB50F14A-B53D-4584-B16B-33F40CC42303}" destId="{8F3ED038-2CC7-46C8-AC09-935C51B169CC}" srcOrd="1" destOrd="0" presId="urn:microsoft.com/office/officeart/2008/layout/HorizontalMultiLevelHierarchy"/>
    <dgm:cxn modelId="{64436F97-8279-4183-A36D-84A7847B1A2A}" type="presOf" srcId="{92111244-8067-4DDD-B71E-C3ED3C55FB79}" destId="{F137B116-F4DB-42BA-B0D6-8013A0235F58}" srcOrd="0" destOrd="0" presId="urn:microsoft.com/office/officeart/2008/layout/HorizontalMultiLevelHierarchy"/>
    <dgm:cxn modelId="{E4F84C9A-FB1E-434C-803A-7663109BF22A}" type="presOf" srcId="{5FBFC141-E08E-44CB-8E24-A37D1D1F2F76}" destId="{F6A766B6-8AAE-475B-9343-F37800DC614B}" srcOrd="1" destOrd="0" presId="urn:microsoft.com/office/officeart/2008/layout/HorizontalMultiLevelHierarchy"/>
    <dgm:cxn modelId="{FE1F02A9-1903-428C-BD3B-4C4092992C6B}" type="presOf" srcId="{58F298C4-B266-4007-A119-C6DF38B6022F}" destId="{CC1FE51C-F6A7-47AF-A307-A32A252515B8}" srcOrd="0" destOrd="0" presId="urn:microsoft.com/office/officeart/2008/layout/HorizontalMultiLevelHierarchy"/>
    <dgm:cxn modelId="{E76E20B0-3F3D-4CE7-877C-A146B3B459E1}" srcId="{1716E463-B536-4C51-9E7E-A9CE938350BD}" destId="{92111244-8067-4DDD-B71E-C3ED3C55FB79}" srcOrd="0" destOrd="0" parTransId="{F425FADC-D19F-458B-9FF5-2838B726934F}" sibTransId="{C01A7D59-9AAB-4B1A-BF9B-3746282DE874}"/>
    <dgm:cxn modelId="{064584C0-39AA-4E1E-9521-609ACB61AD6E}" type="presOf" srcId="{24F5FB75-EBB7-4418-9234-9D467B32741F}" destId="{2E6587B2-CD96-4FA5-852B-5BA8F3D9A754}" srcOrd="0" destOrd="0" presId="urn:microsoft.com/office/officeart/2008/layout/HorizontalMultiLevelHierarchy"/>
    <dgm:cxn modelId="{45854FDD-2DF5-4AD0-B56D-448DCC7EA3D6}" type="presOf" srcId="{1C60DDD9-394E-424D-9BC9-602830EDDFA4}" destId="{22E3330D-DCAD-4134-9ED4-985BCED9868E}" srcOrd="1" destOrd="0" presId="urn:microsoft.com/office/officeart/2008/layout/HorizontalMultiLevelHierarchy"/>
    <dgm:cxn modelId="{0D7F7CE8-97B4-4680-9AE1-CE3FB61B2D3A}" srcId="{92111244-8067-4DDD-B71E-C3ED3C55FB79}" destId="{24F5FB75-EBB7-4418-9234-9D467B32741F}" srcOrd="0" destOrd="0" parTransId="{5FBFC141-E08E-44CB-8E24-A37D1D1F2F76}" sibTransId="{1C22FD3A-2AED-4CB6-B51D-922D6D9E4707}"/>
    <dgm:cxn modelId="{CAB86E18-9435-4FCE-8740-9113C09F92EE}" type="presParOf" srcId="{724BF3DD-F810-4C4B-936B-14B0F9B9B1FF}" destId="{05034C1D-82EF-41F5-B115-716A36807FAA}" srcOrd="0" destOrd="0" presId="urn:microsoft.com/office/officeart/2008/layout/HorizontalMultiLevelHierarchy"/>
    <dgm:cxn modelId="{4AC72168-EF4E-4A77-A715-A9AF449560FB}" type="presParOf" srcId="{05034C1D-82EF-41F5-B115-716A36807FAA}" destId="{F137B116-F4DB-42BA-B0D6-8013A0235F58}" srcOrd="0" destOrd="0" presId="urn:microsoft.com/office/officeart/2008/layout/HorizontalMultiLevelHierarchy"/>
    <dgm:cxn modelId="{58954ADE-FAA4-48A7-A2F1-3662F3C8080F}" type="presParOf" srcId="{05034C1D-82EF-41F5-B115-716A36807FAA}" destId="{034340DC-F32D-49F5-A893-7BF774049A5F}" srcOrd="1" destOrd="0" presId="urn:microsoft.com/office/officeart/2008/layout/HorizontalMultiLevelHierarchy"/>
    <dgm:cxn modelId="{EE6E5007-D835-4E72-9A40-0F5807B35C07}" type="presParOf" srcId="{034340DC-F32D-49F5-A893-7BF774049A5F}" destId="{07665A48-BBD7-4874-8EBA-A6CA0A6E1A7D}" srcOrd="0" destOrd="0" presId="urn:microsoft.com/office/officeart/2008/layout/HorizontalMultiLevelHierarchy"/>
    <dgm:cxn modelId="{C17F4DB4-CFAA-4930-B5D4-02F94DA95992}" type="presParOf" srcId="{07665A48-BBD7-4874-8EBA-A6CA0A6E1A7D}" destId="{F6A766B6-8AAE-475B-9343-F37800DC614B}" srcOrd="0" destOrd="0" presId="urn:microsoft.com/office/officeart/2008/layout/HorizontalMultiLevelHierarchy"/>
    <dgm:cxn modelId="{DB8A7CB6-3601-427B-BB5A-2D38D6E36B8C}" type="presParOf" srcId="{034340DC-F32D-49F5-A893-7BF774049A5F}" destId="{4A169403-8EBD-4C4B-845F-69413CFD7D7F}" srcOrd="1" destOrd="0" presId="urn:microsoft.com/office/officeart/2008/layout/HorizontalMultiLevelHierarchy"/>
    <dgm:cxn modelId="{977885E5-9C3D-44D2-9ED3-47DFDDAEB882}" type="presParOf" srcId="{4A169403-8EBD-4C4B-845F-69413CFD7D7F}" destId="{2E6587B2-CD96-4FA5-852B-5BA8F3D9A754}" srcOrd="0" destOrd="0" presId="urn:microsoft.com/office/officeart/2008/layout/HorizontalMultiLevelHierarchy"/>
    <dgm:cxn modelId="{E3C8DFD8-0934-4C2E-A5D6-C4ED05CECAF6}" type="presParOf" srcId="{4A169403-8EBD-4C4B-845F-69413CFD7D7F}" destId="{9708C248-A5DA-46A8-8069-8203F6497F30}" srcOrd="1" destOrd="0" presId="urn:microsoft.com/office/officeart/2008/layout/HorizontalMultiLevelHierarchy"/>
    <dgm:cxn modelId="{6F7BEC50-84B6-4C29-AA9E-40712D3F8C63}" type="presParOf" srcId="{034340DC-F32D-49F5-A893-7BF774049A5F}" destId="{E07DCFB2-12D7-4369-9792-E710C3684547}" srcOrd="2" destOrd="0" presId="urn:microsoft.com/office/officeart/2008/layout/HorizontalMultiLevelHierarchy"/>
    <dgm:cxn modelId="{8A0C61FC-BA48-4EC5-B013-5A6E5BC9D3A7}" type="presParOf" srcId="{E07DCFB2-12D7-4369-9792-E710C3684547}" destId="{8F3ED038-2CC7-46C8-AC09-935C51B169CC}" srcOrd="0" destOrd="0" presId="urn:microsoft.com/office/officeart/2008/layout/HorizontalMultiLevelHierarchy"/>
    <dgm:cxn modelId="{722E1514-934B-4390-8FEB-AEDA53A7B0F0}" type="presParOf" srcId="{034340DC-F32D-49F5-A893-7BF774049A5F}" destId="{2C4A8E6F-496B-4816-8D76-E920BA9B1966}" srcOrd="3" destOrd="0" presId="urn:microsoft.com/office/officeart/2008/layout/HorizontalMultiLevelHierarchy"/>
    <dgm:cxn modelId="{9EE67D43-02CE-47B5-BA06-8A4694B60EFB}" type="presParOf" srcId="{2C4A8E6F-496B-4816-8D76-E920BA9B1966}" destId="{E160A24E-2CD5-4D55-AACC-36BA57C5D63A}" srcOrd="0" destOrd="0" presId="urn:microsoft.com/office/officeart/2008/layout/HorizontalMultiLevelHierarchy"/>
    <dgm:cxn modelId="{9D62F954-4869-4282-9A93-4B53D7ECDC81}" type="presParOf" srcId="{2C4A8E6F-496B-4816-8D76-E920BA9B1966}" destId="{D68F49F9-1143-4726-83AD-553F1A30FCF5}" srcOrd="1" destOrd="0" presId="urn:microsoft.com/office/officeart/2008/layout/HorizontalMultiLevelHierarchy"/>
    <dgm:cxn modelId="{5824B73C-7862-4C05-AEAA-B0C89D0C3480}" type="presParOf" srcId="{034340DC-F32D-49F5-A893-7BF774049A5F}" destId="{0EACEF5A-2159-4024-895E-6F044666625B}" srcOrd="4" destOrd="0" presId="urn:microsoft.com/office/officeart/2008/layout/HorizontalMultiLevelHierarchy"/>
    <dgm:cxn modelId="{4CBF45F7-47DC-4310-9D20-FF0C78064EC4}" type="presParOf" srcId="{0EACEF5A-2159-4024-895E-6F044666625B}" destId="{22E3330D-DCAD-4134-9ED4-985BCED9868E}" srcOrd="0" destOrd="0" presId="urn:microsoft.com/office/officeart/2008/layout/HorizontalMultiLevelHierarchy"/>
    <dgm:cxn modelId="{2E731DDA-4DEE-497D-8257-97912F9D864E}" type="presParOf" srcId="{034340DC-F32D-49F5-A893-7BF774049A5F}" destId="{B35E03FE-429A-4E48-903A-F56A95F6F12E}" srcOrd="5" destOrd="0" presId="urn:microsoft.com/office/officeart/2008/layout/HorizontalMultiLevelHierarchy"/>
    <dgm:cxn modelId="{5DB2DA00-9A7F-46E6-ACE2-DEE64E7B43BD}" type="presParOf" srcId="{B35E03FE-429A-4E48-903A-F56A95F6F12E}" destId="{CC1FE51C-F6A7-47AF-A307-A32A252515B8}" srcOrd="0" destOrd="0" presId="urn:microsoft.com/office/officeart/2008/layout/HorizontalMultiLevelHierarchy"/>
    <dgm:cxn modelId="{1A3F9733-2213-421D-AEC6-57DC45AECB8F}" type="presParOf" srcId="{B35E03FE-429A-4E48-903A-F56A95F6F12E}" destId="{2430AD11-E99E-4D07-9EC0-72D49D9D2FFA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ACEF5A-2159-4024-895E-6F044666625B}">
      <dsp:nvSpPr>
        <dsp:cNvPr id="0" name=""/>
        <dsp:cNvSpPr/>
      </dsp:nvSpPr>
      <dsp:spPr>
        <a:xfrm>
          <a:off x="2552625" y="2709333"/>
          <a:ext cx="675382" cy="12869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7691" y="0"/>
              </a:lnTo>
              <a:lnTo>
                <a:pt x="337691" y="1286933"/>
              </a:lnTo>
              <a:lnTo>
                <a:pt x="675382" y="128693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2853982" y="3316465"/>
        <a:ext cx="72669" cy="72669"/>
      </dsp:txXfrm>
    </dsp:sp>
    <dsp:sp modelId="{E07DCFB2-12D7-4369-9792-E710C3684547}">
      <dsp:nvSpPr>
        <dsp:cNvPr id="0" name=""/>
        <dsp:cNvSpPr/>
      </dsp:nvSpPr>
      <dsp:spPr>
        <a:xfrm>
          <a:off x="2552625" y="2663613"/>
          <a:ext cx="67538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75382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2873432" y="2692448"/>
        <a:ext cx="33769" cy="33769"/>
      </dsp:txXfrm>
    </dsp:sp>
    <dsp:sp modelId="{07665A48-BBD7-4874-8EBA-A6CA0A6E1A7D}">
      <dsp:nvSpPr>
        <dsp:cNvPr id="0" name=""/>
        <dsp:cNvSpPr/>
      </dsp:nvSpPr>
      <dsp:spPr>
        <a:xfrm>
          <a:off x="2552625" y="1422400"/>
          <a:ext cx="675382" cy="1286933"/>
        </a:xfrm>
        <a:custGeom>
          <a:avLst/>
          <a:gdLst/>
          <a:ahLst/>
          <a:cxnLst/>
          <a:rect l="0" t="0" r="0" b="0"/>
          <a:pathLst>
            <a:path>
              <a:moveTo>
                <a:pt x="0" y="1286933"/>
              </a:moveTo>
              <a:lnTo>
                <a:pt x="337691" y="1286933"/>
              </a:lnTo>
              <a:lnTo>
                <a:pt x="337691" y="0"/>
              </a:lnTo>
              <a:lnTo>
                <a:pt x="67538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2853982" y="2029532"/>
        <a:ext cx="72669" cy="72669"/>
      </dsp:txXfrm>
    </dsp:sp>
    <dsp:sp modelId="{F137B116-F4DB-42BA-B0D6-8013A0235F58}">
      <dsp:nvSpPr>
        <dsp:cNvPr id="0" name=""/>
        <dsp:cNvSpPr/>
      </dsp:nvSpPr>
      <dsp:spPr>
        <a:xfrm rot="16200000">
          <a:off x="-671481" y="2194560"/>
          <a:ext cx="5418667" cy="10295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Индивидуализация профессионального обучения призвана решить задачи: </a:t>
          </a:r>
        </a:p>
      </dsp:txBody>
      <dsp:txXfrm>
        <a:off x="-671481" y="2194560"/>
        <a:ext cx="5418667" cy="1029546"/>
      </dsp:txXfrm>
    </dsp:sp>
    <dsp:sp modelId="{2E6587B2-CD96-4FA5-852B-5BA8F3D9A754}">
      <dsp:nvSpPr>
        <dsp:cNvPr id="0" name=""/>
        <dsp:cNvSpPr/>
      </dsp:nvSpPr>
      <dsp:spPr>
        <a:xfrm>
          <a:off x="3228008" y="907626"/>
          <a:ext cx="3376913" cy="10295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развить профессиональные способности и интересы обучающихся;</a:t>
          </a:r>
        </a:p>
      </dsp:txBody>
      <dsp:txXfrm>
        <a:off x="3228008" y="907626"/>
        <a:ext cx="3376913" cy="1029546"/>
      </dsp:txXfrm>
    </dsp:sp>
    <dsp:sp modelId="{E160A24E-2CD5-4D55-AACC-36BA57C5D63A}">
      <dsp:nvSpPr>
        <dsp:cNvPr id="0" name=""/>
        <dsp:cNvSpPr/>
      </dsp:nvSpPr>
      <dsp:spPr>
        <a:xfrm>
          <a:off x="3228008" y="2194560"/>
          <a:ext cx="3376913" cy="10295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выявить потенциальные возможности и особые способности у студентов;</a:t>
          </a:r>
        </a:p>
      </dsp:txBody>
      <dsp:txXfrm>
        <a:off x="3228008" y="2194560"/>
        <a:ext cx="3376913" cy="1029546"/>
      </dsp:txXfrm>
    </dsp:sp>
    <dsp:sp modelId="{CC1FE51C-F6A7-47AF-A307-A32A252515B8}">
      <dsp:nvSpPr>
        <dsp:cNvPr id="0" name=""/>
        <dsp:cNvSpPr/>
      </dsp:nvSpPr>
      <dsp:spPr>
        <a:xfrm>
          <a:off x="3228008" y="3481493"/>
          <a:ext cx="3376913" cy="10295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повысить самостоятельность в процессе профессиональной подготовки</a:t>
          </a:r>
        </a:p>
      </dsp:txBody>
      <dsp:txXfrm>
        <a:off x="3228008" y="3481493"/>
        <a:ext cx="3376913" cy="10295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08A8A4-69E1-4427-990F-59C58F5E08EA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D1243A-B8E9-48B9-A119-6E8E5ADF4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053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br>
              <a:rPr lang="ru-RU" dirty="0"/>
            </a:br>
            <a:endParaRPr dirty="0"/>
          </a:p>
        </p:txBody>
      </p:sp>
      <p:sp>
        <p:nvSpPr>
          <p:cNvPr id="100" name="Google Shape;100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656279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9" name="Google Shape;31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41609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5D1326-0D46-4058-A2FD-96BDA56844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9771D7F-25E1-4DB3-A4A2-8C9DFF7752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58CE9E-9F4A-4F84-A7BE-D6E0A64B6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65BE6-4817-40B3-99F6-8F06843C62DB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592B0B9-1ADE-46EC-A9DE-ED08B7C5C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7F7734-4742-4728-9ABE-0262B5C80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76F99-EED9-43B6-AB23-D24E77558C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890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2AE79E-011D-4BC5-8EA5-6D9B18DC5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95756CB-DFBF-4DCB-A981-D79C35CD9B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C826EC-8961-4908-B04C-4792BC2DA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65BE6-4817-40B3-99F6-8F06843C62DB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8310D5-40F4-435C-B312-515FE68D9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397959-142B-4D23-878E-339906B3D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76F99-EED9-43B6-AB23-D24E77558C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060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713C5AE-14D0-4DC8-8CDB-ECCCA37491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AE1313C-9791-464F-B210-B7E0A81D34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B3901C-2BC4-4131-89AB-322DD0766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65BE6-4817-40B3-99F6-8F06843C62DB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C05843-2C40-413B-97DA-6E21E6820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3E3DB2-3113-46BD-9CF3-E9F0EE4A6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76F99-EED9-43B6-AB23-D24E77558C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863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94316B-6235-445C-8BC0-D8FE69150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E978C8-FF4D-4C3C-8C31-2C9E72B53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E2E080-4653-4979-ADF1-A88A90BCE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65BE6-4817-40B3-99F6-8F06843C62DB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43E86D-44F6-4F89-90BE-CE69BCED7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2000DB-663B-4928-87E3-870C0D60E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76F99-EED9-43B6-AB23-D24E77558C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3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1827FD-B5F7-4FCB-AA4D-EF77C0B58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415D00-441A-4EA6-89A1-76E5C2775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4C89DF-2959-482D-A106-0B23CCD32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65BE6-4817-40B3-99F6-8F06843C62DB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E540A3-34A4-455B-8797-5824F104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869755-1A93-4EDD-8920-E00879661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76F99-EED9-43B6-AB23-D24E77558C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783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4CD74D-55EC-4656-B6C2-69FCAD6DA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8B8CFA-005D-4DF8-8354-DE9D5679C5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A61B13F-9D9D-4A50-B5EF-0710A7C0DE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80D3DBA-A846-4F55-B30C-47134226D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65BE6-4817-40B3-99F6-8F06843C62DB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207BB44-6096-47D2-AD17-3C532DEB3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E5C7983-872C-438B-9A9A-EECC1E577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76F99-EED9-43B6-AB23-D24E77558C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907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B30125-139E-428B-AA0C-C9AC85FA7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75293E3-A97D-4F92-AFFB-33DFA311F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66BDB9E-DF62-4B81-B6FF-92A60B33B6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96BDFDD-CB0B-4602-98AC-53FF46B3D0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2280EAD-B846-4A66-9CDA-C80FC3022B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29CAAA6-05D0-46E7-B101-CA7A6EA49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65BE6-4817-40B3-99F6-8F06843C62DB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73E63A9-98D9-42E4-9828-4F29EA38A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1ED9038-0C63-488E-A91F-6E43FA29A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76F99-EED9-43B6-AB23-D24E77558C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517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3C6D0-D41D-4C21-8EBE-0B6048F9F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FB81604-2669-4DA1-9DBF-6127B105C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65BE6-4817-40B3-99F6-8F06843C62DB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DF1390F-6BE6-4EEB-8790-130B0FDAA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26DE432-7FF3-4554-AC83-2510A7EF4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76F99-EED9-43B6-AB23-D24E77558C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287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2E9EC73-7FD0-4ABF-BF6C-B4E2F3B57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65BE6-4817-40B3-99F6-8F06843C62DB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F42EAC1-C2EB-429C-BA2B-01DAFC614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AF52B00-A703-4AA4-8A06-2CD0E1F16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76F99-EED9-43B6-AB23-D24E77558C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093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951898-FAF6-4716-802E-EC40CB830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B7B909-05C7-4FAC-B241-A20EEDC84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16A3E73-DC3D-48C4-A9F4-F399DB8201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82681F4-DB73-45EF-B378-C493DFD23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65BE6-4817-40B3-99F6-8F06843C62DB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853107-E1EC-427C-B4C2-9D122FC44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811CF02-2F3F-4F8F-A627-ECFAA6A08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76F99-EED9-43B6-AB23-D24E77558C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435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DF4DF9-8B99-49AF-8A4F-C0D8E2B9B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3CF24AC-8B91-4E0C-B1D0-FB762CA31B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B04D175-424B-4326-AF40-77CFBF4F32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63EAF1F-F446-4BF9-AB4D-9DE65AF0C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65BE6-4817-40B3-99F6-8F06843C62DB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726F8C6-4E89-4137-81AE-CE012F22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32BA782-970C-4B44-8A96-E5AA41F4E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76F99-EED9-43B6-AB23-D24E77558C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838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9A5421-D57A-44A2-862A-A3DA29196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D0C1550-AFD8-4426-ACCF-DEB8E25B7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B728F3-29BC-4342-8C2E-607AEFE339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65BE6-4817-40B3-99F6-8F06843C62DB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4C1D6F-6E57-4E58-8C8D-D547C2B7E5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2B9284-E6E2-49ED-B3C0-C5E28C65A2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76F99-EED9-43B6-AB23-D24E77558C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539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2A86382-8A3B-4077-9069-06455C4C5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3ABAA4F-76B9-453A-9898-D60D6194EC05}"/>
              </a:ext>
            </a:extLst>
          </p:cNvPr>
          <p:cNvSpPr txBox="1"/>
          <p:nvPr/>
        </p:nvSpPr>
        <p:spPr>
          <a:xfrm>
            <a:off x="1396393" y="2106767"/>
            <a:ext cx="820986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ПРАКТИЧЕСКИЙ СЕМИНАР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АКТУАЛЬНЫЕ ТЕХНОЛОГИИ ИНДИВИДУАЛИЗАЦИИ ПРОФЕССИОНАЛЬНОГО ОБРАЗОВАНИЯ </a:t>
            </a:r>
          </a:p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ОБУЧАЮЩИХСЯ С ИНВАЛИДНОСТЬЮ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962DCD3-FAAA-496E-AE83-088ADBA047DB}"/>
              </a:ext>
            </a:extLst>
          </p:cNvPr>
          <p:cNvSpPr txBox="1"/>
          <p:nvPr/>
        </p:nvSpPr>
        <p:spPr>
          <a:xfrm>
            <a:off x="1915309" y="4534475"/>
            <a:ext cx="69046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b="1" spc="-1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 «Нижневартовский социально-гуманитарный колледж»,</a:t>
            </a:r>
          </a:p>
          <a:p>
            <a:pPr algn="ctr">
              <a:spcBef>
                <a:spcPct val="0"/>
              </a:spcBef>
            </a:pP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базовая профессиональная образовательная организация, </a:t>
            </a:r>
          </a:p>
          <a:p>
            <a:pPr algn="ctr">
              <a:spcBef>
                <a:spcPct val="0"/>
              </a:spcBef>
            </a:pP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Салимова Н.С.</a:t>
            </a:r>
            <a:endParaRPr lang="ru-RU" alt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57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0" y="0"/>
            <a:ext cx="12192000" cy="6860067"/>
            <a:chOff x="0" y="0"/>
            <a:chExt cx="9144000" cy="5145050"/>
          </a:xfrm>
        </p:grpSpPr>
        <p:pic>
          <p:nvPicPr>
            <p:cNvPr id="6" name="Picture 2" descr="C:\Users\Svetlana\Desktop\Для Презентаций_Мастерские\Веб-дизайн и разработка\фон 2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51450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Прямоугольник 6"/>
            <p:cNvSpPr/>
            <p:nvPr/>
          </p:nvSpPr>
          <p:spPr>
            <a:xfrm>
              <a:off x="95249" y="105550"/>
              <a:ext cx="8038859" cy="4894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/>
              <a:t>Формирование умений работать с историческими документами у студентов с задержкой психического развития 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665" y="2099708"/>
            <a:ext cx="6696669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17694" y="3765176"/>
            <a:ext cx="600635" cy="1425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068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0" y="0"/>
            <a:ext cx="12192000" cy="6860067"/>
            <a:chOff x="0" y="0"/>
            <a:chExt cx="9144000" cy="5145050"/>
          </a:xfrm>
        </p:grpSpPr>
        <p:pic>
          <p:nvPicPr>
            <p:cNvPr id="7" name="Picture 2" descr="C:\Users\Svetlana\Desktop\Для Презентаций_Мастерские\Веб-дизайн и разработка\фон 2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51450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95249" y="105550"/>
              <a:ext cx="5520547" cy="49339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Оценивание учебных достижений студентов на платформе «1 С Корпоративный университет</a:t>
            </a:r>
            <a:r>
              <a:rPr lang="ru-RU" dirty="0">
                <a:solidFill>
                  <a:schemeClr val="bg1"/>
                </a:solidFill>
              </a:rPr>
              <a:t>» </a:t>
            </a: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46272" y="1825625"/>
            <a:ext cx="4186465" cy="468365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38200" y="1825625"/>
            <a:ext cx="5181599" cy="3089275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b="1" dirty="0"/>
              <a:t>Преимущества использования 1 С Корпоративный университет при оценивании учащихся:</a:t>
            </a:r>
          </a:p>
          <a:p>
            <a:pPr algn="just"/>
            <a:r>
              <a:rPr lang="ru-RU" sz="1600" dirty="0"/>
              <a:t>1) происходит автоматически;</a:t>
            </a:r>
          </a:p>
          <a:p>
            <a:pPr algn="just"/>
            <a:r>
              <a:rPr lang="ru-RU" sz="1600" dirty="0"/>
              <a:t>2) позволяют создавать тесты различного назначения: для проведения тренировочного и контрольного тестирования, составлять задания с различной степенью сложности, включать иллюстрации в  вопросы. </a:t>
            </a:r>
          </a:p>
          <a:p>
            <a:pPr algn="just"/>
            <a:r>
              <a:rPr lang="ru-RU" sz="1600" dirty="0"/>
              <a:t>3) возможность дифференцированного оценивания ответов обучающихся осуществляется за счет возможности устанавливать вес вопроса, в зависимости от сложности; </a:t>
            </a:r>
          </a:p>
          <a:p>
            <a:pPr algn="just"/>
            <a:r>
              <a:rPr lang="ru-RU" sz="1600" dirty="0"/>
              <a:t>4) определять количество попыток сдачи теста.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6714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0"/>
            <a:ext cx="12192000" cy="6860067"/>
            <a:chOff x="0" y="0"/>
            <a:chExt cx="9144000" cy="5145050"/>
          </a:xfrm>
        </p:grpSpPr>
        <p:pic>
          <p:nvPicPr>
            <p:cNvPr id="8" name="Picture 2" descr="C:\Users\Svetlana\Desktop\Для Презентаций_Мастерские\Веб-дизайн и разработка\фон 2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51450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Прямоугольник 8"/>
            <p:cNvSpPr/>
            <p:nvPr/>
          </p:nvSpPr>
          <p:spPr>
            <a:xfrm>
              <a:off x="95249" y="105550"/>
              <a:ext cx="8585764" cy="49381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>
                <a:solidFill>
                  <a:schemeClr val="tx1"/>
                </a:solidFill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648950" cy="1325563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Сложности в организации  электронного обучения студентов с задержкой психического развития и пути      их преодоления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81482" y="1911927"/>
            <a:ext cx="4872318" cy="4521387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800" b="1" dirty="0"/>
              <a:t> Пути преодоления трудностей: </a:t>
            </a:r>
            <a:endParaRPr lang="ru-RU" sz="18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/>
              <a:t>- сочетание электронного обучения с обучением в традиционном формате;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/>
              <a:t> </a:t>
            </a:r>
            <a:r>
              <a:rPr lang="ru-RU" sz="1800" b="1" dirty="0"/>
              <a:t>- </a:t>
            </a:r>
            <a:r>
              <a:rPr lang="ru-RU" sz="1800" dirty="0"/>
              <a:t>непосредственное консультирование о способах выполнения задания, ознакомление с алгоритмом решения учебных задач;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b="1" dirty="0"/>
              <a:t>- </a:t>
            </a:r>
            <a:r>
              <a:rPr lang="ru-RU" sz="1800" dirty="0"/>
              <a:t>использование электронных форм обучения лиц с задержкой психического развития   рекомендуется на этапе закрепления полученных знаний, отработки умений, которые были сформированы во время учебных  занятий.</a:t>
            </a:r>
            <a:endParaRPr lang="ru-RU" sz="1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35182" y="1911927"/>
            <a:ext cx="4977245" cy="3273137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/>
              <a:t>Трудности в организации электронного обучения студентов с задержкой психического развития:</a:t>
            </a:r>
          </a:p>
          <a:p>
            <a:pPr algn="just"/>
            <a:r>
              <a:rPr lang="ru-RU" dirty="0"/>
              <a:t>- низкий уровень самоорганизации студентов, необходимость постоянного контроля со стороны преподавателя;</a:t>
            </a:r>
          </a:p>
          <a:p>
            <a:pPr algn="just"/>
            <a:r>
              <a:rPr lang="ru-RU" dirty="0"/>
              <a:t>- сложность адаптации к онлайн-формату, затруднения вызывают способы выполнения заданий различных типов;</a:t>
            </a:r>
          </a:p>
          <a:p>
            <a:pPr algn="just"/>
            <a:r>
              <a:rPr lang="ru-RU" dirty="0"/>
              <a:t>- некорректное размещение контента в системе электронного обучения преподавателем.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94612" y="1911927"/>
            <a:ext cx="5163670" cy="327313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614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0"/>
            <a:ext cx="12192000" cy="6860067"/>
            <a:chOff x="0" y="0"/>
            <a:chExt cx="9144000" cy="5145050"/>
          </a:xfrm>
        </p:grpSpPr>
        <p:pic>
          <p:nvPicPr>
            <p:cNvPr id="15362" name="Picture 2" descr="C:\Users\Svetlana\Desktop\Для Презентаций_Мастерские\Веб-дизайн и разработка\фон 2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51450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Прямоугольник 13"/>
            <p:cNvSpPr/>
            <p:nvPr/>
          </p:nvSpPr>
          <p:spPr>
            <a:xfrm>
              <a:off x="95249" y="105550"/>
              <a:ext cx="5520547" cy="49339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127000" y="127000"/>
            <a:ext cx="7360729" cy="657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118600" y="6317457"/>
            <a:ext cx="2844800" cy="273844"/>
          </a:xfrm>
        </p:spPr>
        <p:txBody>
          <a:bodyPr/>
          <a:lstStyle/>
          <a:p>
            <a:fld id="{00000000-1234-1234-1234-123412341234}" type="slidenum">
              <a:rPr lang="ru-RU" b="1" smtClean="0">
                <a:solidFill>
                  <a:schemeClr val="bg1"/>
                </a:solidFill>
              </a:rPr>
              <a:pPr/>
              <a:t>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141F38-289C-69A8-1D7E-F63012017BF5}"/>
              </a:ext>
            </a:extLst>
          </p:cNvPr>
          <p:cNvSpPr txBox="1"/>
          <p:nvPr/>
        </p:nvSpPr>
        <p:spPr>
          <a:xfrm>
            <a:off x="7614726" y="1871407"/>
            <a:ext cx="44502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Инклюзивная практика профессионального образования инвалидов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873DE9-04E2-446C-980E-1A5438F006C4}"/>
              </a:ext>
            </a:extLst>
          </p:cNvPr>
          <p:cNvSpPr txBox="1"/>
          <p:nvPr/>
        </p:nvSpPr>
        <p:spPr>
          <a:xfrm>
            <a:off x="528224" y="934720"/>
            <a:ext cx="6705696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«Индивидуализация обучения истории студентов с задержкой психического развития в электронной среде 1С Корпоративный университет»</a:t>
            </a:r>
          </a:p>
          <a:p>
            <a:pPr algn="just"/>
            <a:endParaRPr lang="ru-RU" sz="1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описать опыт использования образовательной среды «1С Корпоративный университет» как средства индивидуализации обучения истории  студентов с задержкой психического развития.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аудитория: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из числа инвалидов и (или) лиц с ограниченными возможностями здоровья с интеллектуальными нарушениями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Автор: Салимова Наталья Сергеевна</a:t>
            </a:r>
          </a:p>
          <a:p>
            <a:pPr algn="just"/>
            <a:endParaRPr lang="ru-RU" sz="18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50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0" y="0"/>
            <a:ext cx="12192000" cy="6860067"/>
            <a:chOff x="0" y="0"/>
            <a:chExt cx="9144000" cy="5145050"/>
          </a:xfrm>
        </p:grpSpPr>
        <p:pic>
          <p:nvPicPr>
            <p:cNvPr id="13" name="Picture 2" descr="C:\Users\Svetlana\Desktop\Для Презентаций_Мастерские\Веб-дизайн и разработка\фон 2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51450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Прямоугольник 13"/>
            <p:cNvSpPr/>
            <p:nvPr/>
          </p:nvSpPr>
          <p:spPr>
            <a:xfrm>
              <a:off x="95249" y="105550"/>
              <a:ext cx="5520547" cy="49339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</p:grp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D2D58F4-FDCF-4A1A-8A1B-8E1BB86D6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34701" cy="1325563"/>
          </a:xfrm>
        </p:spPr>
        <p:txBody>
          <a:bodyPr/>
          <a:lstStyle/>
          <a:p>
            <a:pPr algn="ctr"/>
            <a:r>
              <a:rPr lang="ru-RU" dirty="0"/>
              <a:t>Приоритеты развития про</a:t>
            </a:r>
            <a:r>
              <a:rPr lang="ru-RU" dirty="0">
                <a:solidFill>
                  <a:schemeClr val="bg1"/>
                </a:solidFill>
              </a:rPr>
              <a:t>фессионального</a:t>
            </a:r>
            <a:r>
              <a:rPr lang="ru-RU" dirty="0"/>
              <a:t>   образовани</a:t>
            </a:r>
            <a:r>
              <a:rPr lang="ru-RU" dirty="0">
                <a:solidFill>
                  <a:schemeClr val="bg1"/>
                </a:solidFill>
              </a:rPr>
              <a:t>я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92A7858-F90E-407A-B9B7-A894FECFC7B6}"/>
              </a:ext>
            </a:extLst>
          </p:cNvPr>
          <p:cNvSpPr/>
          <p:nvPr/>
        </p:nvSpPr>
        <p:spPr>
          <a:xfrm>
            <a:off x="838200" y="1795946"/>
            <a:ext cx="5181600" cy="116936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«Стратегия развития профессионального образования в Российской Федерации до 2030 года»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28B11F1-48B2-4C4A-A9C7-9C7C86282946}"/>
              </a:ext>
            </a:extLst>
          </p:cNvPr>
          <p:cNvSpPr/>
          <p:nvPr/>
        </p:nvSpPr>
        <p:spPr>
          <a:xfrm>
            <a:off x="838200" y="3429000"/>
            <a:ext cx="5181600" cy="2127397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создание условий для осуществления  непрерывного образования  и профессионального роста граждан, принимающих участие в конкурсах профессионального мастерства, в том числе «</a:t>
            </a:r>
            <a:r>
              <a:rPr lang="ru-RU" sz="2000" dirty="0" err="1"/>
              <a:t>Абилимпикс</a:t>
            </a:r>
            <a:r>
              <a:rPr lang="ru-RU" sz="2000" dirty="0"/>
              <a:t>»</a:t>
            </a:r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7A13C88C-9B27-4970-A750-2A6FC51D767A}"/>
              </a:ext>
            </a:extLst>
          </p:cNvPr>
          <p:cNvSpPr/>
          <p:nvPr/>
        </p:nvSpPr>
        <p:spPr>
          <a:xfrm flipH="1">
            <a:off x="3246782" y="2965311"/>
            <a:ext cx="182217" cy="4636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563DA74-F1D5-42E4-B805-C1DB663BF9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4626" y="1690688"/>
            <a:ext cx="4769747" cy="404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026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0"/>
            <a:ext cx="12192000" cy="6860067"/>
            <a:chOff x="0" y="0"/>
            <a:chExt cx="9144000" cy="5145050"/>
          </a:xfrm>
        </p:grpSpPr>
        <p:pic>
          <p:nvPicPr>
            <p:cNvPr id="7" name="Picture 2" descr="C:\Users\Svetlana\Desktop\Для Презентаций_Мастерские\Веб-дизайн и разработка\фон 2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51450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Прямоугольник 10"/>
            <p:cNvSpPr/>
            <p:nvPr/>
          </p:nvSpPr>
          <p:spPr>
            <a:xfrm>
              <a:off x="95249" y="105550"/>
              <a:ext cx="5520547" cy="49339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4D03EF-BAD8-4F50-BF44-88403D252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280908"/>
            <a:ext cx="10515600" cy="70830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Индивидуализация  образов</a:t>
            </a:r>
            <a:r>
              <a:rPr lang="ru-RU" dirty="0">
                <a:solidFill>
                  <a:schemeClr val="bg1"/>
                </a:solidFill>
              </a:rPr>
              <a:t>ания как способ </a:t>
            </a:r>
            <a:r>
              <a:rPr lang="ru-RU" dirty="0"/>
              <a:t>повышения его эффек</a:t>
            </a:r>
            <a:r>
              <a:rPr lang="ru-RU" dirty="0">
                <a:solidFill>
                  <a:schemeClr val="bg1"/>
                </a:solidFill>
              </a:rPr>
              <a:t>тивности</a:t>
            </a: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95EFABB8-D9E1-4433-A19A-7C18477F82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0671879"/>
              </p:ext>
            </p:extLst>
          </p:nvPr>
        </p:nvGraphicFramePr>
        <p:xfrm>
          <a:off x="-967095" y="98920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55C4F52-4EDE-4492-8DEA-3CD6D981B92C}"/>
              </a:ext>
            </a:extLst>
          </p:cNvPr>
          <p:cNvSpPr/>
          <p:nvPr/>
        </p:nvSpPr>
        <p:spPr>
          <a:xfrm>
            <a:off x="6095999" y="1538481"/>
            <a:ext cx="5381768" cy="1603374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dirty="0"/>
              <a:t>Критериями эффективности индивидуализации образования выступают качественные и количественные результаты обучения, продвижение личности на более высокий уровень развития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41C4BA7-680F-45C1-83E3-422A1082C9A2}"/>
              </a:ext>
            </a:extLst>
          </p:cNvPr>
          <p:cNvSpPr/>
          <p:nvPr/>
        </p:nvSpPr>
        <p:spPr>
          <a:xfrm>
            <a:off x="6095998" y="3319818"/>
            <a:ext cx="5381767" cy="3326642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dirty="0"/>
              <a:t>Условия индивидуализации образования:</a:t>
            </a:r>
          </a:p>
          <a:p>
            <a:pPr algn="just"/>
            <a:r>
              <a:rPr lang="ru-RU" sz="2000" dirty="0"/>
              <a:t>1) комплексная диагностика с целью изучения индивидуальных возможностей учащихся;</a:t>
            </a:r>
          </a:p>
          <a:p>
            <a:pPr algn="just"/>
            <a:r>
              <a:rPr lang="ru-RU" sz="2000" dirty="0"/>
              <a:t>2) подбор адекватного личностным возможностям и способностям учащихся содержания, форм, методов и технологий обучения;</a:t>
            </a:r>
          </a:p>
          <a:p>
            <a:pPr algn="just"/>
            <a:r>
              <a:rPr lang="ru-RU" sz="2000" dirty="0"/>
              <a:t>3) возможность взаимодействия студента и преподавателя в едином информационном пространстве.</a:t>
            </a:r>
          </a:p>
        </p:txBody>
      </p:sp>
    </p:spTree>
    <p:extLst>
      <p:ext uri="{BB962C8B-B14F-4D97-AF65-F5344CB8AC3E}">
        <p14:creationId xmlns:p14="http://schemas.microsoft.com/office/powerpoint/2010/main" val="4134214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0"/>
            <a:ext cx="12192000" cy="6860067"/>
            <a:chOff x="0" y="0"/>
            <a:chExt cx="9144000" cy="5145050"/>
          </a:xfrm>
        </p:grpSpPr>
        <p:pic>
          <p:nvPicPr>
            <p:cNvPr id="9" name="Picture 2" descr="C:\Users\Svetlana\Desktop\Для Презентаций_Мастерские\Веб-дизайн и разработка\фон 2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51450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Прямоугольник 9"/>
            <p:cNvSpPr/>
            <p:nvPr/>
          </p:nvSpPr>
          <p:spPr>
            <a:xfrm>
              <a:off x="95249" y="105550"/>
              <a:ext cx="5520547" cy="49339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D6EF6D-3159-45B8-9D81-EA5389CFC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Особенности познавательн</a:t>
            </a:r>
            <a:r>
              <a:rPr lang="ru-RU" dirty="0">
                <a:solidFill>
                  <a:schemeClr val="bg1"/>
                </a:solidFill>
              </a:rPr>
              <a:t>ых процессов </a:t>
            </a:r>
            <a:r>
              <a:rPr lang="ru-RU" dirty="0"/>
              <a:t>студентов  с задержкой психи</a:t>
            </a:r>
            <a:r>
              <a:rPr lang="ru-RU" dirty="0">
                <a:solidFill>
                  <a:schemeClr val="bg1"/>
                </a:solidFill>
              </a:rPr>
              <a:t>ческого развития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FA92A8B-7336-4E35-82DB-A7EACB86CED7}"/>
              </a:ext>
            </a:extLst>
          </p:cNvPr>
          <p:cNvSpPr/>
          <p:nvPr/>
        </p:nvSpPr>
        <p:spPr>
          <a:xfrm>
            <a:off x="838200" y="2272825"/>
            <a:ext cx="5030337" cy="35243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AutoNum type="arabicParenR"/>
            </a:pPr>
            <a:r>
              <a:rPr lang="ru-RU" sz="2000" dirty="0">
                <a:solidFill>
                  <a:schemeClr val="tx1"/>
                </a:solidFill>
              </a:rPr>
              <a:t>восприятие информации характеризуется замедленностью, требуется много времени для переработки информации; </a:t>
            </a:r>
          </a:p>
          <a:p>
            <a:pPr marL="342900" indent="-342900" algn="just">
              <a:buAutoNum type="arabicParenR"/>
            </a:pPr>
            <a:r>
              <a:rPr lang="ru-RU" sz="2000" dirty="0">
                <a:solidFill>
                  <a:schemeClr val="tx1"/>
                </a:solidFill>
              </a:rPr>
              <a:t>затруднено словесно-логическое мышление; </a:t>
            </a:r>
          </a:p>
          <a:p>
            <a:pPr marL="342900" indent="-342900" algn="just">
              <a:buAutoNum type="arabicParenR"/>
            </a:pPr>
            <a:r>
              <a:rPr lang="ru-RU" sz="2000" dirty="0">
                <a:solidFill>
                  <a:schemeClr val="tx1"/>
                </a:solidFill>
              </a:rPr>
              <a:t>недостаточно сформирована эмоционально-волевая  сфера, раздражительность при столкновении с трудной учебной задачей; </a:t>
            </a:r>
          </a:p>
          <a:p>
            <a:pPr marL="342900" indent="-342900" algn="just">
              <a:buAutoNum type="arabicParenR"/>
            </a:pPr>
            <a:r>
              <a:rPr lang="ru-RU" sz="2000" dirty="0">
                <a:solidFill>
                  <a:schemeClr val="tx1"/>
                </a:solidFill>
              </a:rPr>
              <a:t>преобладание краткосрочной памяти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28B1AC0-2FDC-462E-AD7F-A7CC215100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83" t="2040" r="6576" b="9466"/>
          <a:stretch/>
        </p:blipFill>
        <p:spPr>
          <a:xfrm>
            <a:off x="8193205" y="2816187"/>
            <a:ext cx="3467100" cy="2437571"/>
          </a:xfrm>
          <a:prstGeom prst="rect">
            <a:avLst/>
          </a:prstGeom>
        </p:spPr>
      </p:pic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795552EE-5AEC-4835-8E5E-C9E25BB8C5D2}"/>
              </a:ext>
            </a:extLst>
          </p:cNvPr>
          <p:cNvSpPr/>
          <p:nvPr/>
        </p:nvSpPr>
        <p:spPr>
          <a:xfrm>
            <a:off x="5868537" y="3652836"/>
            <a:ext cx="2324668" cy="7642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544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0"/>
            <a:ext cx="12192000" cy="6860067"/>
            <a:chOff x="0" y="0"/>
            <a:chExt cx="9144000" cy="5145050"/>
          </a:xfrm>
        </p:grpSpPr>
        <p:pic>
          <p:nvPicPr>
            <p:cNvPr id="8" name="Picture 2" descr="C:\Users\Svetlana\Desktop\Для Презентаций_Мастерские\Веб-дизайн и разработка\фон 2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51450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Прямоугольник 8"/>
            <p:cNvSpPr/>
            <p:nvPr/>
          </p:nvSpPr>
          <p:spPr>
            <a:xfrm>
              <a:off x="95249" y="105550"/>
              <a:ext cx="5520547" cy="49339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4984FA-F497-4674-B818-013497511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Формирование  историчес</a:t>
            </a:r>
            <a:r>
              <a:rPr lang="ru-RU" dirty="0">
                <a:solidFill>
                  <a:schemeClr val="bg1"/>
                </a:solidFill>
              </a:rPr>
              <a:t>ких понятий у </a:t>
            </a:r>
            <a:r>
              <a:rPr lang="ru-RU" dirty="0"/>
              <a:t>студентов с задержкой  психи</a:t>
            </a:r>
            <a:r>
              <a:rPr lang="ru-RU" dirty="0">
                <a:solidFill>
                  <a:schemeClr val="bg1"/>
                </a:solidFill>
              </a:rPr>
              <a:t>ческого развития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262DEFA-C89A-4126-B232-07FC4AC6FCBE}"/>
              </a:ext>
            </a:extLst>
          </p:cNvPr>
          <p:cNvSpPr/>
          <p:nvPr/>
        </p:nvSpPr>
        <p:spPr>
          <a:xfrm>
            <a:off x="579270" y="1911905"/>
            <a:ext cx="5181602" cy="358126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AutoNum type="arabicParenR"/>
            </a:pPr>
            <a:r>
              <a:rPr lang="ru-RU" sz="2000" dirty="0">
                <a:solidFill>
                  <a:schemeClr val="tx1"/>
                </a:solidFill>
              </a:rPr>
              <a:t>работа с историческими понятиями происходит в контексте работы с текстом, а не отдельно;</a:t>
            </a:r>
          </a:p>
          <a:p>
            <a:pPr marL="342900" indent="-342900" algn="just">
              <a:buAutoNum type="arabicParenR"/>
            </a:pPr>
            <a:r>
              <a:rPr lang="ru-RU" sz="2000" dirty="0">
                <a:solidFill>
                  <a:schemeClr val="tx1"/>
                </a:solidFill>
              </a:rPr>
              <a:t>формирование понятий, по мнению исследователя,  должно осуществляться через описание явлений, перечисление признаков и реконструкцию типичного случая.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6539" y="1911905"/>
            <a:ext cx="6083225" cy="360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0"/>
            <a:ext cx="12192000" cy="6860067"/>
            <a:chOff x="0" y="0"/>
            <a:chExt cx="9144000" cy="5145050"/>
          </a:xfrm>
        </p:grpSpPr>
        <p:pic>
          <p:nvPicPr>
            <p:cNvPr id="10" name="Picture 2" descr="C:\Users\Svetlana\Desktop\Для Презентаций_Мастерские\Веб-дизайн и разработка\фон 2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51450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Прямоугольник 10"/>
            <p:cNvSpPr/>
            <p:nvPr/>
          </p:nvSpPr>
          <p:spPr>
            <a:xfrm>
              <a:off x="95249" y="105550"/>
              <a:ext cx="5520547" cy="49339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</p:grp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875CACF-A7A6-42AD-AD1E-809E427AC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Формирование  историчес</a:t>
            </a:r>
            <a:r>
              <a:rPr lang="ru-RU" dirty="0">
                <a:solidFill>
                  <a:schemeClr val="bg1"/>
                </a:solidFill>
              </a:rPr>
              <a:t>ких понятий у </a:t>
            </a:r>
            <a:r>
              <a:rPr lang="ru-RU" dirty="0"/>
              <a:t>студентов с задержкой   психи</a:t>
            </a:r>
            <a:r>
              <a:rPr lang="ru-RU" dirty="0">
                <a:solidFill>
                  <a:schemeClr val="bg1"/>
                </a:solidFill>
              </a:rPr>
              <a:t>ческого развития 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F0F64F39-632D-4B32-BD06-7FAF30CD7638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229466" y="1825625"/>
            <a:ext cx="4399067" cy="4351338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F4689E8-4065-45FF-A798-26847112B469}"/>
              </a:ext>
            </a:extLst>
          </p:cNvPr>
          <p:cNvSpPr/>
          <p:nvPr/>
        </p:nvSpPr>
        <p:spPr>
          <a:xfrm>
            <a:off x="1229466" y="6294783"/>
            <a:ext cx="4399067" cy="397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r>
              <a:rPr lang="ru-RU" dirty="0"/>
              <a:t>«Завод» </a:t>
            </a:r>
            <a:r>
              <a:rPr lang="ru-RU" dirty="0" err="1"/>
              <a:t>Слушник</a:t>
            </a:r>
            <a:r>
              <a:rPr lang="ru-RU" dirty="0"/>
              <a:t> В.П., 1926 г.</a:t>
            </a:r>
          </a:p>
          <a:p>
            <a:pPr algn="ctr"/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D13B099-3ADD-41DE-9D38-FDBF2BAC1BF8}"/>
              </a:ext>
            </a:extLst>
          </p:cNvPr>
          <p:cNvSpPr/>
          <p:nvPr/>
        </p:nvSpPr>
        <p:spPr>
          <a:xfrm>
            <a:off x="6172200" y="1825624"/>
            <a:ext cx="5181600" cy="3541506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/>
              <a:t>Вопросы к картине: </a:t>
            </a:r>
            <a:r>
              <a:rPr lang="ru-RU" dirty="0"/>
              <a:t>1) Какой исторический процесс отображен на картине? Дайте определение понятию отображенному на картине историческому процессу. </a:t>
            </a:r>
          </a:p>
          <a:p>
            <a:pPr algn="just"/>
            <a:r>
              <a:rPr lang="ru-RU" dirty="0"/>
              <a:t>2) Какие признаки описываемого в картине исторического процесса отражены? </a:t>
            </a:r>
          </a:p>
          <a:p>
            <a:pPr algn="just"/>
            <a:r>
              <a:rPr lang="ru-RU" dirty="0"/>
              <a:t>3) Составьте рассказ об одном из дней работы на заводе от имени одно из героев картины, используя термины, относящиеся к изображенному историческому процессу на картине.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2070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0"/>
            <a:ext cx="12192000" cy="6860067"/>
            <a:chOff x="0" y="0"/>
            <a:chExt cx="9144000" cy="5145050"/>
          </a:xfrm>
        </p:grpSpPr>
        <p:pic>
          <p:nvPicPr>
            <p:cNvPr id="9" name="Picture 2" descr="C:\Users\Svetlana\Desktop\Для Презентаций_Мастерские\Веб-дизайн и разработка\фон 2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51450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Прямоугольник 9"/>
            <p:cNvSpPr/>
            <p:nvPr/>
          </p:nvSpPr>
          <p:spPr>
            <a:xfrm>
              <a:off x="95249" y="105550"/>
              <a:ext cx="5520547" cy="49339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</p:grp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D3AA85F-B925-488C-9D57-0C47D01157CC}"/>
              </a:ext>
            </a:extLst>
          </p:cNvPr>
          <p:cNvSpPr/>
          <p:nvPr/>
        </p:nvSpPr>
        <p:spPr>
          <a:xfrm>
            <a:off x="768626" y="1634868"/>
            <a:ext cx="6215270" cy="4226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документом "Детский сад в блокаду"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Воспоминания Веры Михайловны Пахомовой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«Когда началась блокада, детей стало мало (по причине эвакуации), вместо нескольких групп всех поместили в одной комнате, она находилась над котельной. Спальня была в соседней комнате, и там стояла большая буржуйка (у окна, трубу вывели на улицу). У этой буржуйки всю ночь няня паровым утюгом гладила детскую одежду. Я как сейчас вижу старую женщину, раздувающую угли в утюге и, шепелявя беззубым ртом, приговаривающую: «Вот я вас сейчас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голящим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утюгом!». Много лет спустя я поняла, что зубы у нее выпали от голода и цинги. Я знала, что проглаживая одежду утюгом, боролись с платяными вшами, которые могли занести вновь поступившие дети.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AB9BB93-88B6-4A86-B2BC-B460D35CAD97}"/>
              </a:ext>
            </a:extLst>
          </p:cNvPr>
          <p:cNvSpPr/>
          <p:nvPr/>
        </p:nvSpPr>
        <p:spPr>
          <a:xfrm>
            <a:off x="7500729" y="2662477"/>
            <a:ext cx="4144617" cy="2171579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>
                <a:solidFill>
                  <a:schemeClr val="tx1"/>
                </a:solidFill>
              </a:rPr>
              <a:t>Вопросы к документу: </a:t>
            </a:r>
            <a:r>
              <a:rPr lang="ru-RU" dirty="0"/>
              <a:t>1) Определите вид исторического источника, его автора; 2) Используя текст документа опишите, в каких условиях работали детские  сады во время блокады Ленинграда? 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646598D-D79F-470A-A1A2-C92B3ED6943D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/>
              <a:t>Формирование умений   работат</a:t>
            </a:r>
            <a:r>
              <a:rPr lang="ru-RU" dirty="0">
                <a:solidFill>
                  <a:schemeClr val="bg1"/>
                </a:solidFill>
              </a:rPr>
              <a:t>ь</a:t>
            </a:r>
            <a:r>
              <a:rPr lang="ru-RU" dirty="0"/>
              <a:t> </a:t>
            </a:r>
            <a:r>
              <a:rPr lang="ru-RU" dirty="0">
                <a:solidFill>
                  <a:schemeClr val="bg1"/>
                </a:solidFill>
              </a:rPr>
              <a:t>с историческими </a:t>
            </a:r>
            <a:r>
              <a:rPr lang="ru-RU" dirty="0"/>
              <a:t>документами у студентов с задер</a:t>
            </a:r>
            <a:r>
              <a:rPr lang="ru-RU" dirty="0">
                <a:solidFill>
                  <a:schemeClr val="bg1"/>
                </a:solidFill>
              </a:rPr>
              <a:t>жкой</a:t>
            </a:r>
            <a:r>
              <a:rPr lang="ru-RU" dirty="0"/>
              <a:t> </a:t>
            </a:r>
            <a:r>
              <a:rPr lang="ru-RU" dirty="0">
                <a:solidFill>
                  <a:schemeClr val="bg1"/>
                </a:solidFill>
              </a:rPr>
              <a:t>психического</a:t>
            </a:r>
            <a:r>
              <a:rPr lang="ru-RU" dirty="0"/>
              <a:t> развития </a:t>
            </a:r>
          </a:p>
        </p:txBody>
      </p:sp>
    </p:spTree>
    <p:extLst>
      <p:ext uri="{BB962C8B-B14F-4D97-AF65-F5344CB8AC3E}">
        <p14:creationId xmlns:p14="http://schemas.microsoft.com/office/powerpoint/2010/main" val="2384853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0" y="0"/>
            <a:ext cx="12192000" cy="6860067"/>
            <a:chOff x="0" y="0"/>
            <a:chExt cx="9144000" cy="5145050"/>
          </a:xfrm>
        </p:grpSpPr>
        <p:pic>
          <p:nvPicPr>
            <p:cNvPr id="6" name="Picture 2" descr="C:\Users\Svetlana\Desktop\Для Презентаций_Мастерские\Веб-дизайн и разработка\фон 2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51450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Прямоугольник 6"/>
            <p:cNvSpPr/>
            <p:nvPr/>
          </p:nvSpPr>
          <p:spPr>
            <a:xfrm>
              <a:off x="95249" y="105550"/>
              <a:ext cx="5520547" cy="49339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11AE2E-46A6-4ECC-B0E1-8D15B783F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/>
              <a:t>Формирование умений работать   </a:t>
            </a:r>
            <a:r>
              <a:rPr lang="ru-RU" sz="3600" dirty="0">
                <a:solidFill>
                  <a:schemeClr val="bg1"/>
                </a:solidFill>
              </a:rPr>
              <a:t>с историческими </a:t>
            </a:r>
            <a:r>
              <a:rPr lang="ru-RU" sz="3600" dirty="0"/>
              <a:t>документами у студентов с задер</a:t>
            </a:r>
            <a:r>
              <a:rPr lang="ru-RU" sz="3600" dirty="0">
                <a:solidFill>
                  <a:schemeClr val="bg1"/>
                </a:solidFill>
              </a:rPr>
              <a:t>жкой психического </a:t>
            </a:r>
            <a:r>
              <a:rPr lang="ru-RU" sz="3600" dirty="0"/>
              <a:t>развития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32B9BC8-052A-42CE-AC47-CF6D2E426284}"/>
              </a:ext>
            </a:extLst>
          </p:cNvPr>
          <p:cNvSpPr/>
          <p:nvPr/>
        </p:nvSpPr>
        <p:spPr>
          <a:xfrm>
            <a:off x="1020418" y="2128010"/>
            <a:ext cx="5976730" cy="4226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Вспоминая прошлое, сейчас я хорошо понимаю, что мы выжили тогда потому, что не остались в одиночестве, а стали частицей большой семьи под названием «детский сад», где все помогали друг другу жить. Взрослые заботились о малышах, а малыши заставляли взрослых бороться за жизнь.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Занятия с детьми проводились обычно после завтрака. Малыши играли с куклами и кубиками. В младшей группе был большой набор строительных кубиков: конусы, пирамидки, кирпичики, малышня строила из них то пароход, то поезд, то пушку. Как только воспитателям удавалось достать бумагу с карандашами или пластилин, средние и старшие ребята занимались рисованием и лепкой.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8C56679-1155-4695-BD6F-8891FB2B3DCE}"/>
              </a:ext>
            </a:extLst>
          </p:cNvPr>
          <p:cNvSpPr/>
          <p:nvPr/>
        </p:nvSpPr>
        <p:spPr>
          <a:xfrm>
            <a:off x="7614727" y="2401678"/>
            <a:ext cx="4144617" cy="3336561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>
                <a:solidFill>
                  <a:schemeClr val="tx1"/>
                </a:solidFill>
              </a:rPr>
              <a:t>Вопросы к документу: </a:t>
            </a:r>
            <a:r>
              <a:rPr lang="ru-RU" dirty="0"/>
              <a:t>4) Какое значение уделяет автор документа сплоченности в преодолении трудностей военного времени? Можно ли сказать, что сплоченность российского народа важна и в настоящее время? 5) Используя знания по истории и текст документа, нарисуйте рисунок «Один день из жизни детского сада блокадного Ленинграда».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420386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4f92571ce1136a8bca996066a8e8f3ec4b9b685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980</TotalTime>
  <Words>980</Words>
  <Application>Microsoft Office PowerPoint</Application>
  <PresentationFormat>Широкоэкранный</PresentationFormat>
  <Paragraphs>77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Приоритеты развития профессионального   образования</vt:lpstr>
      <vt:lpstr>Индивидуализация  образования как способ повышения его эффективности</vt:lpstr>
      <vt:lpstr>Особенности познавательных процессов студентов  с задержкой психического развития </vt:lpstr>
      <vt:lpstr>Формирование  исторических понятий у студентов с задержкой  психического развития </vt:lpstr>
      <vt:lpstr>Формирование  исторических понятий у студентов с задержкой   психического развития </vt:lpstr>
      <vt:lpstr>Презентация PowerPoint</vt:lpstr>
      <vt:lpstr>Формирование умений работать   с историческими документами у студентов с задержкой психического развития </vt:lpstr>
      <vt:lpstr>Формирование умений работать с историческими документами у студентов с задержкой психического развития </vt:lpstr>
      <vt:lpstr>Оценивание учебных достижений студентов на платформе «1 С Корпоративный университет» </vt:lpstr>
      <vt:lpstr>Сложности в организации  электронного обучения студентов с задержкой психического развития и пути      их преодоления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Приоритеты развития  профессионального образования</dc:title>
  <dc:creator>Family</dc:creator>
  <cp:lastModifiedBy>Качан Раиса Николаевна</cp:lastModifiedBy>
  <cp:revision>34</cp:revision>
  <dcterms:created xsi:type="dcterms:W3CDTF">2024-04-11T12:55:25Z</dcterms:created>
  <dcterms:modified xsi:type="dcterms:W3CDTF">2025-06-03T11:19:21Z</dcterms:modified>
</cp:coreProperties>
</file>