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82" r:id="rId2"/>
    <p:sldId id="399" r:id="rId3"/>
    <p:sldId id="383" r:id="rId4"/>
    <p:sldId id="390" r:id="rId5"/>
    <p:sldId id="391" r:id="rId6"/>
    <p:sldId id="393" r:id="rId7"/>
    <p:sldId id="394" r:id="rId8"/>
    <p:sldId id="386" r:id="rId9"/>
    <p:sldId id="396" r:id="rId10"/>
    <p:sldId id="398" r:id="rId11"/>
    <p:sldId id="38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CC"/>
    <a:srgbClr val="3366CC"/>
    <a:srgbClr val="6993F1"/>
    <a:srgbClr val="7DA2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39C55-7046-4B73-936C-7B9B2D6843F5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B99CE-9B69-4559-93E9-FAE7D642F0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113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13743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503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600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537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012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317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76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424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714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344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26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32F14-DEE0-45E5-8348-2135C5103C25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9AD27-9A2F-4F3A-A8B7-C7DB16DC5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589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32F14-DEE0-45E5-8348-2135C5103C25}" type="datetimeFigureOut">
              <a:rPr lang="ru-RU" smtClean="0"/>
              <a:pPr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9AD27-9A2F-4F3A-A8B7-C7DB16DC5A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928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-83976"/>
            <a:ext cx="12192000" cy="6860067"/>
            <a:chOff x="0" y="0"/>
            <a:chExt cx="9144000" cy="5145050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0" y="0"/>
              <a:ext cx="9144000" cy="5145050"/>
              <a:chOff x="0" y="0"/>
              <a:chExt cx="9144000" cy="5145050"/>
            </a:xfrm>
          </p:grpSpPr>
          <p:pic>
            <p:nvPicPr>
              <p:cNvPr id="15362" name="Picture 2" descr="C:\Users\Svetlana\Desktop\Для Презентаций_Мастерские\Веб-дизайн и разработка\фон 2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9144000" cy="51450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Прямоугольник 13"/>
              <p:cNvSpPr/>
              <p:nvPr/>
            </p:nvSpPr>
            <p:spPr>
              <a:xfrm>
                <a:off x="95249" y="105550"/>
                <a:ext cx="5520547" cy="49339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400"/>
              </a:p>
            </p:txBody>
          </p:sp>
        </p:grpSp>
        <p:sp>
          <p:nvSpPr>
            <p:cNvPr id="25" name="Прямоугольник 24"/>
            <p:cNvSpPr/>
            <p:nvPr/>
          </p:nvSpPr>
          <p:spPr>
            <a:xfrm>
              <a:off x="95249" y="95250"/>
              <a:ext cx="8936456" cy="49442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18600" y="6317457"/>
            <a:ext cx="2844800" cy="273844"/>
          </a:xfrm>
        </p:spPr>
        <p:txBody>
          <a:bodyPr/>
          <a:lstStyle/>
          <a:p>
            <a:fld id="{00000000-1234-1234-1234-123412341234}" type="slidenum">
              <a:rPr lang="ru-RU" b="1" smtClean="0">
                <a:solidFill>
                  <a:schemeClr val="bg1"/>
                </a:solidFill>
              </a:rPr>
              <a:pPr/>
              <a:t>1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7A033C-660B-4FBD-B046-B219F94869A7}"/>
              </a:ext>
            </a:extLst>
          </p:cNvPr>
          <p:cNvSpPr txBox="1"/>
          <p:nvPr/>
        </p:nvSpPr>
        <p:spPr>
          <a:xfrm>
            <a:off x="2789956" y="1827392"/>
            <a:ext cx="763648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СОЦИАЛЬНО-ЗНАЧИМЫХ КОМПЕТЕНЦИЙ ОБУЧАЮЩИХСЯ-ИНВАЛИДОВ НА УРОКАХ РУССКОГО ЯЗЫКА И ЛИТЕРАТУРЫ ЧЕРЕЗ ОРГАНИЗАЦИЮ ПРОЕКТНОЙ ДЕЯТЕЛЬНОСТИ</a:t>
            </a:r>
          </a:p>
          <a:p>
            <a:pPr algn="ctr">
              <a:lnSpc>
                <a:spcPct val="150000"/>
              </a:lnSpc>
            </a:pPr>
            <a:endParaRPr lang="ru-RU" sz="1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8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69AE84-477F-4CDD-A41A-C74E0BE15E75}"/>
              </a:ext>
            </a:extLst>
          </p:cNvPr>
          <p:cNvSpPr txBox="1"/>
          <p:nvPr/>
        </p:nvSpPr>
        <p:spPr>
          <a:xfrm>
            <a:off x="4404389" y="4212498"/>
            <a:ext cx="73607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1800" spc="-1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>
              <a:spcBef>
                <a:spcPct val="0"/>
              </a:spcBef>
            </a:pPr>
            <a:endParaRPr lang="ru-RU" altLang="ru-RU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Bef>
                <a:spcPct val="0"/>
              </a:spcBef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Левицкая Елена Анатольевна,</a:t>
            </a:r>
          </a:p>
          <a:p>
            <a:pPr algn="r">
              <a:spcBef>
                <a:spcPct val="0"/>
              </a:spcBef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преподаватель русского языка и литературы</a:t>
            </a:r>
          </a:p>
          <a:p>
            <a:pPr algn="r">
              <a:spcBef>
                <a:spcPct val="0"/>
              </a:spcBef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 «Нижневартовский социально – гуманитарный колледж»</a:t>
            </a:r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EC394F2-52D1-46E4-BE35-BB5BC0644A4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335" y="360005"/>
            <a:ext cx="1307102" cy="123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540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71933" y="439947"/>
            <a:ext cx="8850701" cy="6124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Достижение практической цели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1487" y="1828800"/>
            <a:ext cx="4951562" cy="442535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особенно актуальным может стать изучение студентами первых курсов отдельных тем русской орфографии или морфологии, при подготовке к всероссийским проверочным работам, через проекты. Эти задачи неизбежно ведут к комплексной проработке всего необходимого для их решения материала. 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56077" y="1940943"/>
            <a:ext cx="4804914" cy="42787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проектная деятельность приобретает особенно жизненный характер, так как влечет за собой объединение многих тем и предметов гуманитарного цикла. Это весьма ценная компетентность, формируемая в процессе реализации проектной деятельности. 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1199073" y="1285336"/>
            <a:ext cx="4408098" cy="379562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 уроках русского языка:</a:t>
            </a:r>
          </a:p>
        </p:txBody>
      </p:sp>
      <p:sp>
        <p:nvSpPr>
          <p:cNvPr id="10" name="Пятиугольник 9"/>
          <p:cNvSpPr/>
          <p:nvPr/>
        </p:nvSpPr>
        <p:spPr>
          <a:xfrm>
            <a:off x="6927011" y="1380226"/>
            <a:ext cx="3959525" cy="284672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 уроках литературы: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5057" y="552091"/>
            <a:ext cx="5840084" cy="4002655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dirty="0"/>
          </a:p>
        </p:txBody>
      </p:sp>
      <p:pic>
        <p:nvPicPr>
          <p:cNvPr id="4" name="Picture 2" descr="C:\Users\Елена\Desktop\Новая папка\20231011_1002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19607" y="1006114"/>
            <a:ext cx="5146552" cy="4351338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379564" y="1276710"/>
            <a:ext cx="6038489" cy="268281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Таким образом, выступая трендовым методом развития и формирования социально-значимых компетенций, проектирование позволяет реализовать одну из главных задач специального образования – задачу социализации обучающихся с особыми образовательными потребностями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500332"/>
            <a:ext cx="10515600" cy="56766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/>
              <a:t>          </a:t>
            </a:r>
          </a:p>
          <a:p>
            <a:pPr>
              <a:buNone/>
            </a:pPr>
            <a:endParaRPr lang="ru-RU" sz="1800" dirty="0"/>
          </a:p>
          <a:p>
            <a:pPr>
              <a:buNone/>
            </a:pPr>
            <a:r>
              <a:rPr lang="ru-RU" sz="1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>
              <a:buNone/>
            </a:pPr>
            <a:r>
              <a:rPr lang="ru-RU" sz="1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1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/>
          </a:p>
          <a:p>
            <a:pPr>
              <a:buNone/>
            </a:pP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90181" y="474453"/>
            <a:ext cx="5451894" cy="6124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Цели и задачи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85336" y="1699405"/>
            <a:ext cx="8928340" cy="89714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формирование социально-значимых компетенций, необходимых каждому члену современного общества в условиях реализации ФГОС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19843" y="3191773"/>
            <a:ext cx="8824822" cy="10092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Задачи: 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создать условия, способствующие успешному развитию жизненных и социальных компетенций, для студентов с особыми образовательными потребностями через организацию проектной деятельности</a:t>
            </a:r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Объект 5"/>
          <p:cNvSpPr>
            <a:spLocks noGrp="1"/>
          </p:cNvSpPr>
          <p:nvPr>
            <p:ph sz="half" idx="1"/>
          </p:nvPr>
        </p:nvSpPr>
        <p:spPr>
          <a:xfrm>
            <a:off x="732489" y="2937774"/>
            <a:ext cx="3209784" cy="1168400"/>
          </a:xfr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>
            <a:normAutofit fontScale="77500" lnSpcReduction="20000"/>
          </a:bodyPr>
          <a:lstStyle/>
          <a:p>
            <a:pPr marL="0" indent="0" algn="ctr" eaLnBrk="1" hangingPunct="1">
              <a:buFontTx/>
              <a:buNone/>
            </a:pPr>
            <a:endParaRPr lang="ru-RU" altLang="ru-RU" sz="20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ct val="120000"/>
              </a:lnSpc>
              <a:buFontTx/>
              <a:buNone/>
            </a:pPr>
            <a:r>
              <a:rPr lang="ru-RU" altLang="ru-RU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форма межличностного взаимодействия</a:t>
            </a:r>
          </a:p>
        </p:txBody>
      </p:sp>
      <p:sp>
        <p:nvSpPr>
          <p:cNvPr id="3076" name="Объект 6"/>
          <p:cNvSpPr>
            <a:spLocks noGrp="1"/>
          </p:cNvSpPr>
          <p:nvPr>
            <p:ph sz="half" idx="2"/>
          </p:nvPr>
        </p:nvSpPr>
        <p:spPr>
          <a:xfrm>
            <a:off x="8212347" y="2950234"/>
            <a:ext cx="3407434" cy="1164566"/>
          </a:xfr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получение новых знаний и совершенствование уже имеющихся навыков путем практической направленности обучения</a:t>
            </a:r>
            <a:endParaRPr lang="ru-RU" alt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Объект 5"/>
          <p:cNvSpPr txBox="1">
            <a:spLocks/>
          </p:cNvSpPr>
          <p:nvPr/>
        </p:nvSpPr>
        <p:spPr bwMode="auto">
          <a:xfrm>
            <a:off x="4373591" y="2967487"/>
            <a:ext cx="3364303" cy="11818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создание условий для развития жизненных компетенций</a:t>
            </a:r>
            <a:endParaRPr lang="ru-RU" alt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8" name="Прямоугольник 22"/>
          <p:cNvSpPr>
            <a:spLocks noChangeArrowheads="1"/>
          </p:cNvSpPr>
          <p:nvPr/>
        </p:nvSpPr>
        <p:spPr bwMode="auto">
          <a:xfrm>
            <a:off x="3554085" y="1785340"/>
            <a:ext cx="5486399" cy="4619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Технология проектирования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2946401" y="2438401"/>
            <a:ext cx="853017" cy="334963"/>
          </a:xfrm>
          <a:prstGeom prst="straightConnector1">
            <a:avLst/>
          </a:prstGeom>
          <a:ln w="57150">
            <a:solidFill>
              <a:srgbClr val="3366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6153151" y="2438400"/>
            <a:ext cx="6349" cy="457200"/>
          </a:xfrm>
          <a:prstGeom prst="straightConnector1">
            <a:avLst/>
          </a:prstGeom>
          <a:ln w="57150">
            <a:solidFill>
              <a:srgbClr val="3366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8466667" y="2400300"/>
            <a:ext cx="677333" cy="323850"/>
          </a:xfrm>
          <a:prstGeom prst="straightConnector1">
            <a:avLst/>
          </a:prstGeom>
          <a:ln w="57150">
            <a:solidFill>
              <a:srgbClr val="3366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448574" y="5296620"/>
            <a:ext cx="98772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b="1" cap="all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формирует познавательную компетентность обучающегося, позитивный социальный опыт</a:t>
            </a:r>
            <a:endParaRPr lang="ru-RU" b="1" cap="all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Левая фигурная скобка 30"/>
          <p:cNvSpPr/>
          <p:nvPr/>
        </p:nvSpPr>
        <p:spPr>
          <a:xfrm rot="16200000">
            <a:off x="5908147" y="-721592"/>
            <a:ext cx="574675" cy="10858500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3084" name="Рисунок 3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23742" y="5141643"/>
            <a:ext cx="1566333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Скругленный прямоугольник 12"/>
          <p:cNvSpPr/>
          <p:nvPr/>
        </p:nvSpPr>
        <p:spPr>
          <a:xfrm>
            <a:off x="1017917" y="284671"/>
            <a:ext cx="10213675" cy="128533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2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altLang="ru-RU" sz="24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социализации</a:t>
            </a:r>
            <a:r>
              <a:rPr lang="ru-RU" alt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вовлечение детей в общественно значимую деятельность, способствующую обогащению познавательного, социального и коммуникативного потенциала, тем самым формируя жизненно важные компетенции, необходимые ребенку в обыденной жизни.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14468" y="603850"/>
            <a:ext cx="4692769" cy="629728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anchor="ctr">
            <a:normAutofit/>
          </a:bodyPr>
          <a:lstStyle/>
          <a:p>
            <a:pPr algn="ctr" eaLnBrk="1" hangingPunct="1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Классификация проектов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431801" y="1628775"/>
            <a:ext cx="11231033" cy="4681538"/>
            <a:chOff x="204" y="1026"/>
            <a:chExt cx="5306" cy="294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62467" name="Oval 4"/>
            <p:cNvSpPr>
              <a:spLocks noChangeArrowheads="1"/>
            </p:cNvSpPr>
            <p:nvPr/>
          </p:nvSpPr>
          <p:spPr bwMode="auto">
            <a:xfrm>
              <a:off x="204" y="1706"/>
              <a:ext cx="2177" cy="1361"/>
            </a:xfrm>
            <a:prstGeom prst="ellipse">
              <a:avLst/>
            </a:prstGeom>
            <a:grp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1" hangingPunct="1"/>
              <a:endPara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eaLnBrk="1" hangingPunct="1"/>
              <a:r>
                <a:rPr lang="ru-RU" sz="2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МЕТОД И ВИД ДЕЯТЕЛЬНОСТИ</a:t>
              </a:r>
              <a:endPara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eaLnBrk="1" hangingPunct="1"/>
              <a:endParaRPr lang="ru-RU" sz="1400" b="1" dirty="0"/>
            </a:p>
          </p:txBody>
        </p:sp>
        <p:sp>
          <p:nvSpPr>
            <p:cNvPr id="62468" name="Rectangle 5"/>
            <p:cNvSpPr>
              <a:spLocks noChangeArrowheads="1"/>
            </p:cNvSpPr>
            <p:nvPr/>
          </p:nvSpPr>
          <p:spPr bwMode="auto">
            <a:xfrm>
              <a:off x="3243" y="1026"/>
              <a:ext cx="2222" cy="34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ru-RU" sz="24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Исследовательский </a:t>
              </a:r>
            </a:p>
          </p:txBody>
        </p:sp>
        <p:sp>
          <p:nvSpPr>
            <p:cNvPr id="62469" name="Rectangle 6"/>
            <p:cNvSpPr>
              <a:spLocks noChangeArrowheads="1"/>
            </p:cNvSpPr>
            <p:nvPr/>
          </p:nvSpPr>
          <p:spPr bwMode="auto">
            <a:xfrm>
              <a:off x="3269" y="1480"/>
              <a:ext cx="2241" cy="37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ru-RU" sz="24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Информационный</a:t>
              </a: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62471" name="Rectangle 8"/>
            <p:cNvSpPr>
              <a:spLocks noChangeArrowheads="1"/>
            </p:cNvSpPr>
            <p:nvPr/>
          </p:nvSpPr>
          <p:spPr bwMode="auto">
            <a:xfrm>
              <a:off x="3288" y="3010"/>
              <a:ext cx="2222" cy="37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ru-RU" sz="24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Творческий</a:t>
              </a:r>
              <a:r>
                <a:rPr lang="ru-RU" sz="2400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62472" name="Rectangle 9"/>
            <p:cNvSpPr>
              <a:spLocks noChangeArrowheads="1"/>
            </p:cNvSpPr>
            <p:nvPr/>
          </p:nvSpPr>
          <p:spPr bwMode="auto">
            <a:xfrm>
              <a:off x="3288" y="3657"/>
              <a:ext cx="2222" cy="31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ru-RU" sz="24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Ролевой</a:t>
              </a:r>
            </a:p>
          </p:txBody>
        </p:sp>
        <p:sp>
          <p:nvSpPr>
            <p:cNvPr id="62473" name="Rectangle 10"/>
            <p:cNvSpPr>
              <a:spLocks noChangeArrowheads="1"/>
            </p:cNvSpPr>
            <p:nvPr/>
          </p:nvSpPr>
          <p:spPr bwMode="auto">
            <a:xfrm>
              <a:off x="3243" y="2092"/>
              <a:ext cx="2222" cy="40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ru-RU" sz="24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Практико-ориентированный</a:t>
              </a:r>
            </a:p>
          </p:txBody>
        </p:sp>
        <p:sp>
          <p:nvSpPr>
            <p:cNvPr id="62475" name="Line 12"/>
            <p:cNvSpPr>
              <a:spLocks noChangeShapeType="1"/>
            </p:cNvSpPr>
            <p:nvPr/>
          </p:nvSpPr>
          <p:spPr bwMode="auto">
            <a:xfrm flipV="1">
              <a:off x="2109" y="1207"/>
              <a:ext cx="1089" cy="726"/>
            </a:xfrm>
            <a:prstGeom prst="line">
              <a:avLst/>
            </a:prstGeom>
            <a:grpFill/>
            <a:ln w="9525">
              <a:solidFill>
                <a:srgbClr val="0000CC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76" name="Line 13"/>
            <p:cNvSpPr>
              <a:spLocks noChangeShapeType="1"/>
            </p:cNvSpPr>
            <p:nvPr/>
          </p:nvSpPr>
          <p:spPr bwMode="auto">
            <a:xfrm>
              <a:off x="2109" y="2840"/>
              <a:ext cx="1089" cy="999"/>
            </a:xfrm>
            <a:prstGeom prst="line">
              <a:avLst/>
            </a:prstGeom>
            <a:grpFill/>
            <a:ln w="9525">
              <a:solidFill>
                <a:srgbClr val="0000CC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77" name="Line 15"/>
            <p:cNvSpPr>
              <a:spLocks noChangeShapeType="1"/>
            </p:cNvSpPr>
            <p:nvPr/>
          </p:nvSpPr>
          <p:spPr bwMode="auto">
            <a:xfrm>
              <a:off x="2381" y="2387"/>
              <a:ext cx="817" cy="0"/>
            </a:xfrm>
            <a:prstGeom prst="line">
              <a:avLst/>
            </a:prstGeom>
            <a:grpFill/>
            <a:ln w="9525">
              <a:solidFill>
                <a:srgbClr val="0000CC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b="1" dirty="0"/>
            </a:p>
          </p:txBody>
        </p:sp>
        <p:sp>
          <p:nvSpPr>
            <p:cNvPr id="62479" name="Line 20"/>
            <p:cNvSpPr>
              <a:spLocks noChangeShapeType="1"/>
            </p:cNvSpPr>
            <p:nvPr/>
          </p:nvSpPr>
          <p:spPr bwMode="auto">
            <a:xfrm>
              <a:off x="2245" y="2704"/>
              <a:ext cx="953" cy="635"/>
            </a:xfrm>
            <a:prstGeom prst="line">
              <a:avLst/>
            </a:prstGeom>
            <a:grpFill/>
            <a:ln w="9525">
              <a:solidFill>
                <a:srgbClr val="0000CC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80" name="Line 21"/>
            <p:cNvSpPr>
              <a:spLocks noChangeShapeType="1"/>
            </p:cNvSpPr>
            <p:nvPr/>
          </p:nvSpPr>
          <p:spPr bwMode="auto">
            <a:xfrm flipV="1">
              <a:off x="2245" y="1570"/>
              <a:ext cx="953" cy="499"/>
            </a:xfrm>
            <a:prstGeom prst="line">
              <a:avLst/>
            </a:prstGeom>
            <a:grpFill/>
            <a:ln w="9525">
              <a:solidFill>
                <a:srgbClr val="0000CC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Oval 5"/>
          <p:cNvSpPr>
            <a:spLocks noChangeArrowheads="1"/>
          </p:cNvSpPr>
          <p:nvPr/>
        </p:nvSpPr>
        <p:spPr bwMode="auto">
          <a:xfrm>
            <a:off x="431800" y="2276475"/>
            <a:ext cx="7105651" cy="172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ПРЕДМЕТНО-СОДЕРЖАТЕЛЬНАЯ ОБЛАСТЬ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91" name="Rectangle 7"/>
          <p:cNvSpPr>
            <a:spLocks noChangeArrowheads="1"/>
          </p:cNvSpPr>
          <p:nvPr/>
        </p:nvSpPr>
        <p:spPr bwMode="auto">
          <a:xfrm>
            <a:off x="7540765" y="1386996"/>
            <a:ext cx="4224867" cy="6492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Монопроект</a:t>
            </a: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3492" name="Rectangle 8"/>
          <p:cNvSpPr>
            <a:spLocks noChangeArrowheads="1"/>
          </p:cNvSpPr>
          <p:nvPr/>
        </p:nvSpPr>
        <p:spPr bwMode="auto">
          <a:xfrm>
            <a:off x="7549391" y="4158352"/>
            <a:ext cx="4224867" cy="6477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Межпредметный</a:t>
            </a: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3493" name="Line 13"/>
          <p:cNvSpPr>
            <a:spLocks noChangeShapeType="1"/>
          </p:cNvSpPr>
          <p:nvPr/>
        </p:nvSpPr>
        <p:spPr bwMode="auto">
          <a:xfrm flipV="1">
            <a:off x="6096000" y="1773238"/>
            <a:ext cx="1151467" cy="647700"/>
          </a:xfrm>
          <a:prstGeom prst="line">
            <a:avLst/>
          </a:prstGeom>
          <a:noFill/>
          <a:ln w="9525">
            <a:solidFill>
              <a:srgbClr val="00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3494" name="Line 14"/>
          <p:cNvSpPr>
            <a:spLocks noChangeShapeType="1"/>
          </p:cNvSpPr>
          <p:nvPr/>
        </p:nvSpPr>
        <p:spPr bwMode="auto">
          <a:xfrm>
            <a:off x="6000751" y="3860801"/>
            <a:ext cx="1246716" cy="576263"/>
          </a:xfrm>
          <a:prstGeom prst="line">
            <a:avLst/>
          </a:prstGeom>
          <a:noFill/>
          <a:ln w="9525">
            <a:solidFill>
              <a:srgbClr val="00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579963" y="336431"/>
            <a:ext cx="4692769" cy="6297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Классификация проектов</a:t>
            </a: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Oval 5"/>
          <p:cNvSpPr>
            <a:spLocks noChangeArrowheads="1"/>
          </p:cNvSpPr>
          <p:nvPr/>
        </p:nvSpPr>
        <p:spPr bwMode="auto">
          <a:xfrm>
            <a:off x="138022" y="2475123"/>
            <a:ext cx="6538823" cy="16573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ПРОДОЛЖИТЕЛЬНОСТЬ ПРОЕКТА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563" name="Rectangle 6"/>
          <p:cNvSpPr>
            <a:spLocks noChangeArrowheads="1"/>
          </p:cNvSpPr>
          <p:nvPr/>
        </p:nvSpPr>
        <p:spPr bwMode="auto">
          <a:xfrm>
            <a:off x="7056968" y="1412875"/>
            <a:ext cx="4703233" cy="6477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Краткосрочный </a:t>
            </a:r>
          </a:p>
        </p:txBody>
      </p:sp>
      <p:sp>
        <p:nvSpPr>
          <p:cNvPr id="66564" name="Rectangle 7"/>
          <p:cNvSpPr>
            <a:spLocks noChangeArrowheads="1"/>
          </p:cNvSpPr>
          <p:nvPr/>
        </p:nvSpPr>
        <p:spPr bwMode="auto">
          <a:xfrm>
            <a:off x="7056967" y="2889849"/>
            <a:ext cx="4800600" cy="66423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Средней продолжительности</a:t>
            </a:r>
          </a:p>
        </p:txBody>
      </p:sp>
      <p:sp>
        <p:nvSpPr>
          <p:cNvPr id="66565" name="Rectangle 8"/>
          <p:cNvSpPr>
            <a:spLocks noChangeArrowheads="1"/>
          </p:cNvSpPr>
          <p:nvPr/>
        </p:nvSpPr>
        <p:spPr bwMode="auto">
          <a:xfrm>
            <a:off x="7186723" y="4511615"/>
            <a:ext cx="4607983" cy="6461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Долгосрочный </a:t>
            </a:r>
          </a:p>
        </p:txBody>
      </p:sp>
      <p:sp>
        <p:nvSpPr>
          <p:cNvPr id="66566" name="Line 11"/>
          <p:cNvSpPr>
            <a:spLocks noChangeShapeType="1"/>
          </p:cNvSpPr>
          <p:nvPr/>
        </p:nvSpPr>
        <p:spPr bwMode="auto">
          <a:xfrm flipV="1">
            <a:off x="6702725" y="3284536"/>
            <a:ext cx="354242" cy="28006"/>
          </a:xfrm>
          <a:prstGeom prst="line">
            <a:avLst/>
          </a:prstGeom>
          <a:noFill/>
          <a:ln w="9525">
            <a:solidFill>
              <a:srgbClr val="00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6567" name="Line 12"/>
          <p:cNvSpPr>
            <a:spLocks noChangeShapeType="1"/>
          </p:cNvSpPr>
          <p:nvPr/>
        </p:nvSpPr>
        <p:spPr bwMode="auto">
          <a:xfrm flipV="1">
            <a:off x="5799507" y="1605323"/>
            <a:ext cx="1248833" cy="1081087"/>
          </a:xfrm>
          <a:prstGeom prst="line">
            <a:avLst/>
          </a:prstGeom>
          <a:noFill/>
          <a:ln w="9525">
            <a:solidFill>
              <a:srgbClr val="00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6568" name="Line 13"/>
          <p:cNvSpPr>
            <a:spLocks noChangeShapeType="1"/>
          </p:cNvSpPr>
          <p:nvPr/>
        </p:nvSpPr>
        <p:spPr bwMode="auto">
          <a:xfrm>
            <a:off x="5790882" y="3972945"/>
            <a:ext cx="1344084" cy="936625"/>
          </a:xfrm>
          <a:prstGeom prst="line">
            <a:avLst/>
          </a:prstGeom>
          <a:noFill/>
          <a:ln w="9525">
            <a:solidFill>
              <a:srgbClr val="00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562710" y="379563"/>
            <a:ext cx="4692769" cy="6297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Классификация проектов</a:t>
            </a: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Oval 4"/>
          <p:cNvSpPr>
            <a:spLocks noChangeArrowheads="1"/>
          </p:cNvSpPr>
          <p:nvPr/>
        </p:nvSpPr>
        <p:spPr bwMode="auto">
          <a:xfrm>
            <a:off x="285751" y="2500313"/>
            <a:ext cx="5372100" cy="164306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КОЛИЧЕСТВО УЧАСТНИКОВ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7235645" y="2901592"/>
            <a:ext cx="3649133" cy="5762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Коллективный </a:t>
            </a:r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7278778" y="1277040"/>
            <a:ext cx="3551767" cy="5048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Парный </a:t>
            </a:r>
          </a:p>
        </p:txBody>
      </p:sp>
      <p:sp>
        <p:nvSpPr>
          <p:cNvPr id="22533" name="Rectangle 8"/>
          <p:cNvSpPr>
            <a:spLocks noChangeArrowheads="1"/>
          </p:cNvSpPr>
          <p:nvPr/>
        </p:nvSpPr>
        <p:spPr bwMode="auto">
          <a:xfrm>
            <a:off x="7123502" y="4440718"/>
            <a:ext cx="3737155" cy="6477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Групповой </a:t>
            </a:r>
          </a:p>
        </p:txBody>
      </p:sp>
      <p:sp>
        <p:nvSpPr>
          <p:cNvPr id="22535" name="Line 10"/>
          <p:cNvSpPr>
            <a:spLocks noChangeShapeType="1"/>
          </p:cNvSpPr>
          <p:nvPr/>
        </p:nvSpPr>
        <p:spPr bwMode="auto">
          <a:xfrm flipV="1">
            <a:off x="5641037" y="3295290"/>
            <a:ext cx="1449876" cy="3833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36" name="Line 12"/>
          <p:cNvSpPr>
            <a:spLocks noChangeShapeType="1"/>
          </p:cNvSpPr>
          <p:nvPr/>
        </p:nvSpPr>
        <p:spPr bwMode="auto">
          <a:xfrm>
            <a:off x="5520267" y="3573463"/>
            <a:ext cx="1484382" cy="11020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2538" name="Line 18"/>
          <p:cNvSpPr>
            <a:spLocks noChangeShapeType="1"/>
          </p:cNvSpPr>
          <p:nvPr/>
        </p:nvSpPr>
        <p:spPr bwMode="auto">
          <a:xfrm flipV="1">
            <a:off x="4944533" y="1484313"/>
            <a:ext cx="2015067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85072" y="353684"/>
            <a:ext cx="4692769" cy="629728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anchor="ctr">
            <a:normAutofit/>
          </a:bodyPr>
          <a:lstStyle/>
          <a:p>
            <a:pPr algn="ctr" eaLnBrk="1" hangingPunct="1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Классификация проектов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Елена\Desktop\Новая папка\20240411_0824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0257" y="1059670"/>
            <a:ext cx="3482924" cy="2143876"/>
          </a:xfrm>
          <a:prstGeom prst="rect">
            <a:avLst/>
          </a:prstGeom>
          <a:noFill/>
        </p:spPr>
      </p:pic>
      <p:pic>
        <p:nvPicPr>
          <p:cNvPr id="1030" name="Picture 6" descr="C:\Users\Елена\Desktop\Новая папка\20240411_0828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06907" y="4035405"/>
            <a:ext cx="3520034" cy="2521294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2285999" y="232913"/>
            <a:ext cx="6461185" cy="73324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Групповая работа над мини-проектом</a:t>
            </a:r>
          </a:p>
        </p:txBody>
      </p:sp>
      <p:sp>
        <p:nvSpPr>
          <p:cNvPr id="8" name="Пятиугольник 7"/>
          <p:cNvSpPr/>
          <p:nvPr/>
        </p:nvSpPr>
        <p:spPr>
          <a:xfrm>
            <a:off x="500331" y="1259456"/>
            <a:ext cx="6590582" cy="1811547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Организация проектной деятельности на уроках русского языка и литературы в большинстве случаев направлена на совместную, групповую работу студентов, это способствует решению необходимых дидактических задач.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560716" y="3959524"/>
            <a:ext cx="6133382" cy="500332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самостоятельно распределять задания в группе;</a:t>
            </a:r>
          </a:p>
        </p:txBody>
      </p:sp>
      <p:sp>
        <p:nvSpPr>
          <p:cNvPr id="11" name="Пятиугольник 10"/>
          <p:cNvSpPr/>
          <p:nvPr/>
        </p:nvSpPr>
        <p:spPr>
          <a:xfrm>
            <a:off x="517585" y="4649638"/>
            <a:ext cx="6159260" cy="491705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принимать окончательные согласованные решения</a:t>
            </a:r>
            <a:r>
              <a:rPr lang="ru-RU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12" name="Пятиугольник 11"/>
          <p:cNvSpPr/>
          <p:nvPr/>
        </p:nvSpPr>
        <p:spPr>
          <a:xfrm>
            <a:off x="517585" y="5374257"/>
            <a:ext cx="6176513" cy="55209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dirty="0">
                <a:solidFill>
                  <a:srgbClr val="0000CC"/>
                </a:solidFill>
              </a:rPr>
              <a:t>- </a:t>
            </a:r>
            <a:r>
              <a:rPr lang="ru-RU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слушать и слышать своих партнеров по команде</a:t>
            </a:r>
            <a:r>
              <a:rPr lang="ru-RU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13" name="Пятиугольник 12"/>
          <p:cNvSpPr/>
          <p:nvPr/>
        </p:nvSpPr>
        <p:spPr>
          <a:xfrm>
            <a:off x="508961" y="6159261"/>
            <a:ext cx="6159259" cy="543465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2000" dirty="0">
                <a:solidFill>
                  <a:srgbClr val="0000CC"/>
                </a:solidFill>
              </a:rPr>
              <a:t>- </a:t>
            </a:r>
            <a:r>
              <a:rPr lang="ru-RU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рассматривать альтернативные точки зрения;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17585" y="3191773"/>
            <a:ext cx="6590582" cy="6038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Работая над проектом в команде, студенты учатся: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5842" name="Picture 2" descr="C:\Users\Елена\Downloads\Nuti4sCksQ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36634" y="1144665"/>
            <a:ext cx="2846717" cy="2133371"/>
          </a:xfrm>
          <a:prstGeom prst="rect">
            <a:avLst/>
          </a:prstGeom>
          <a:noFill/>
        </p:spPr>
      </p:pic>
      <p:pic>
        <p:nvPicPr>
          <p:cNvPr id="35844" name="Picture 4" descr="C:\Users\Елена\Desktop\Новая папка\20240413_1005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53887" y="3506723"/>
            <a:ext cx="2855344" cy="2433275"/>
          </a:xfrm>
          <a:prstGeom prst="rect">
            <a:avLst/>
          </a:prstGeom>
          <a:noFill/>
        </p:spPr>
      </p:pic>
      <p:sp>
        <p:nvSpPr>
          <p:cNvPr id="7" name="Пятиугольник 6"/>
          <p:cNvSpPr/>
          <p:nvPr/>
        </p:nvSpPr>
        <p:spPr>
          <a:xfrm>
            <a:off x="854015" y="1725284"/>
            <a:ext cx="6737231" cy="2242867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 колледже созданы условия для проведения дистанционных занятий на платформе </a:t>
            </a:r>
            <a:r>
              <a:rPr lang="ru-RU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Сферум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Это даёт возможность </a:t>
            </a:r>
            <a:r>
              <a:rPr lang="ru-RU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маломобильным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студентам, обучающимся на индивидуальном учебном плане, подключаться во время занятия и дистанционно, одновременно с </a:t>
            </a:r>
            <a:r>
              <a:rPr lang="ru-RU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одногруппниками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принимать участие в работе над проектом.</a:t>
            </a:r>
          </a:p>
          <a:p>
            <a:pPr algn="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802258" y="4339087"/>
            <a:ext cx="6487064" cy="1552755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sz="2000" dirty="0">
              <a:solidFill>
                <a:srgbClr val="000099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Таким образом, работа в команде формирует у студента лидерские качества, умение договариваться и повести за собой коллектив. Эти качества необходимы любому будущему специалисту.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104180" y="508958"/>
            <a:ext cx="6461185" cy="73324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Групповая работа над мини-проектом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</TotalTime>
  <Words>433</Words>
  <Application>Microsoft Office PowerPoint</Application>
  <PresentationFormat>Широкоэкранный</PresentationFormat>
  <Paragraphs>67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Классификация проектов:</vt:lpstr>
      <vt:lpstr>Презентация PowerPoint</vt:lpstr>
      <vt:lpstr>Презентация PowerPoint</vt:lpstr>
      <vt:lpstr>Классификация проектов: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79044</dc:creator>
  <cp:lastModifiedBy>Качан Раиса Николаевна</cp:lastModifiedBy>
  <cp:revision>133</cp:revision>
  <dcterms:created xsi:type="dcterms:W3CDTF">2022-09-05T19:00:47Z</dcterms:created>
  <dcterms:modified xsi:type="dcterms:W3CDTF">2025-06-03T09:54:58Z</dcterms:modified>
</cp:coreProperties>
</file>