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374" r:id="rId2"/>
    <p:sldId id="371" r:id="rId3"/>
    <p:sldId id="375" r:id="rId4"/>
    <p:sldId id="378" r:id="rId5"/>
    <p:sldId id="379" r:id="rId6"/>
    <p:sldId id="380" r:id="rId7"/>
    <p:sldId id="381" r:id="rId8"/>
    <p:sldId id="38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EFB"/>
    <a:srgbClr val="B6CAF8"/>
    <a:srgbClr val="6993F1"/>
    <a:srgbClr val="7DA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kern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 участников дополнительных образовательных программ</a:t>
            </a:r>
          </a:p>
        </c:rich>
      </c:tx>
      <c:layout>
        <c:manualLayout>
          <c:xMode val="edge"/>
          <c:yMode val="edge"/>
          <c:x val="0.15140493678301456"/>
          <c:y val="1.22044241037376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Лист1!$F$8</c:f>
              <c:strCache>
                <c:ptCount val="1"/>
                <c:pt idx="0">
                  <c:v>общее количество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Лист1!$G$7:$I$7</c:f>
              <c:strCache>
                <c:ptCount val="3"/>
                <c:pt idx="0">
                  <c:v>2021 г</c:v>
                </c:pt>
                <c:pt idx="1">
                  <c:v>2022 г</c:v>
                </c:pt>
                <c:pt idx="2">
                  <c:v>2023 г</c:v>
                </c:pt>
              </c:strCache>
            </c:strRef>
          </c:cat>
          <c:val>
            <c:numRef>
              <c:f>Лист1!$G$8:$I$8</c:f>
              <c:numCache>
                <c:formatCode>General</c:formatCode>
                <c:ptCount val="3"/>
                <c:pt idx="0">
                  <c:v>55</c:v>
                </c:pt>
                <c:pt idx="1">
                  <c:v>66</c:v>
                </c:pt>
                <c:pt idx="2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9D-44BF-BC94-67D0B6238A4D}"/>
            </c:ext>
          </c:extLst>
        </c:ser>
        <c:ser>
          <c:idx val="1"/>
          <c:order val="1"/>
          <c:tx>
            <c:strRef>
              <c:f>Лист1!$F$9</c:f>
              <c:strCache>
                <c:ptCount val="1"/>
                <c:pt idx="0">
                  <c:v>из числа инвалидов и лиц с ОВЗ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Лист1!$G$7:$I$7</c:f>
              <c:strCache>
                <c:ptCount val="3"/>
                <c:pt idx="0">
                  <c:v>2021 г</c:v>
                </c:pt>
                <c:pt idx="1">
                  <c:v>2022 г</c:v>
                </c:pt>
                <c:pt idx="2">
                  <c:v>2023 г</c:v>
                </c:pt>
              </c:strCache>
            </c:strRef>
          </c:cat>
          <c:val>
            <c:numRef>
              <c:f>Лист1!$G$9:$I$9</c:f>
              <c:numCache>
                <c:formatCode>General</c:formatCode>
                <c:ptCount val="3"/>
                <c:pt idx="0">
                  <c:v>5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9D-44BF-BC94-67D0B6238A4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40"/>
        <c:axId val="17541920"/>
        <c:axId val="120845992"/>
      </c:barChart>
      <c:catAx>
        <c:axId val="1754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845992"/>
        <c:crosses val="autoZero"/>
        <c:auto val="1"/>
        <c:lblAlgn val="ctr"/>
        <c:lblOffset val="100"/>
        <c:noMultiLvlLbl val="0"/>
      </c:catAx>
      <c:valAx>
        <c:axId val="120845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541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39C55-7046-4B73-936C-7B9B2D6843F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B99CE-9B69-4559-93E9-FAE7D642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113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05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54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294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452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88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218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890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003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394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25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21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705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2837244-7D92-46B0-A3CB-0BFE5481C534}"/>
              </a:ext>
            </a:extLst>
          </p:cNvPr>
          <p:cNvSpPr txBox="1"/>
          <p:nvPr/>
        </p:nvSpPr>
        <p:spPr>
          <a:xfrm>
            <a:off x="2540980" y="2397082"/>
            <a:ext cx="7313475" cy="1421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 СОПРОВОЖДЕНИЯ </a:t>
            </a:r>
          </a:p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ИНКЛЮЗИВНОГО ТРУДОУСТРОЙСТВА </a:t>
            </a:r>
          </a:p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ПОСТРОЕНИЯ КАРЬЕРНОЙ ТРАЕКТОРИИ 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38740B8-FD11-45C5-8D16-474675EE6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786" y="299863"/>
            <a:ext cx="791187" cy="79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E2DDAA4-1B10-47C9-8E97-D25C4F3A2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5552" y="204828"/>
            <a:ext cx="1060395" cy="100148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3EE8199-0E76-4440-BC2C-DC1CF4300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2420" y="306388"/>
            <a:ext cx="786325" cy="778135"/>
          </a:xfrm>
          <a:prstGeom prst="rect">
            <a:avLst/>
          </a:prstGeom>
        </p:spPr>
      </p:pic>
      <p:pic>
        <p:nvPicPr>
          <p:cNvPr id="3074" name="Picture 2" descr="О предоставлении государственной социальной помощи - Новости - Центр  социальных выплат Югры - Государственные организации информируют - Сельское  поселение Шеркалы">
            <a:extLst>
              <a:ext uri="{FF2B5EF4-FFF2-40B4-BE49-F238E27FC236}">
                <a16:creationId xmlns:a16="http://schemas.microsoft.com/office/drawing/2014/main" id="{4D9A3DBC-F4B8-4EC0-A41F-806739EAC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312" y="283902"/>
            <a:ext cx="791187" cy="79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Министерство труда, занятости и социальной защиты Республики Татарстан">
            <a:extLst>
              <a:ext uri="{FF2B5EF4-FFF2-40B4-BE49-F238E27FC236}">
                <a16:creationId xmlns:a16="http://schemas.microsoft.com/office/drawing/2014/main" id="{7C3A74AA-A343-4CEF-AAB6-EE409A12D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186" y="118266"/>
            <a:ext cx="1729394" cy="97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4A5E6AD-C7A1-4DEE-84BC-32408A9831F9}"/>
              </a:ext>
            </a:extLst>
          </p:cNvPr>
          <p:cNvSpPr txBox="1"/>
          <p:nvPr/>
        </p:nvSpPr>
        <p:spPr>
          <a:xfrm>
            <a:off x="3148940" y="4561583"/>
            <a:ext cx="609755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 «Нижневартовский социально-гуманитарный колледж»</a:t>
            </a:r>
          </a:p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базовая профессиональная образовательная организация, региональный центр развития движения «</a:t>
            </a:r>
            <a:r>
              <a:rPr lang="ru-RU" alt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Абилимпикс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en-US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Ханты – Мансийского автономного округа – Югры </a:t>
            </a:r>
          </a:p>
          <a:p>
            <a:pPr algn="ctr">
              <a:spcBef>
                <a:spcPct val="0"/>
              </a:spcBef>
            </a:pP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6" descr="Профессии | Фото большого размера и векторный клипарт | CLIPARTO">
            <a:extLst>
              <a:ext uri="{FF2B5EF4-FFF2-40B4-BE49-F238E27FC236}">
                <a16:creationId xmlns:a16="http://schemas.microsoft.com/office/drawing/2014/main" id="{E38849D4-9D40-4AF3-85D9-81DAA188F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673" y="4661229"/>
            <a:ext cx="1841791" cy="163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AA89140-8518-4F48-83FC-480D80DABDCB}"/>
              </a:ext>
            </a:extLst>
          </p:cNvPr>
          <p:cNvSpPr txBox="1"/>
          <p:nvPr/>
        </p:nvSpPr>
        <p:spPr>
          <a:xfrm>
            <a:off x="0" y="37545"/>
            <a:ext cx="12192000" cy="21544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926C8BE-5D67-4D82-86B4-E3CBCB2B825E}"/>
              </a:ext>
            </a:extLst>
          </p:cNvPr>
          <p:cNvSpPr txBox="1"/>
          <p:nvPr/>
        </p:nvSpPr>
        <p:spPr>
          <a:xfrm>
            <a:off x="1" y="6558137"/>
            <a:ext cx="12111134" cy="21544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</p:txBody>
      </p:sp>
    </p:spTree>
    <p:extLst>
      <p:ext uri="{BB962C8B-B14F-4D97-AF65-F5344CB8AC3E}">
        <p14:creationId xmlns:p14="http://schemas.microsoft.com/office/powerpoint/2010/main" val="4129715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85245F5-A1F1-450B-A5B2-EDC9400FCE08}"/>
              </a:ext>
            </a:extLst>
          </p:cNvPr>
          <p:cNvSpPr txBox="1"/>
          <p:nvPr/>
        </p:nvSpPr>
        <p:spPr>
          <a:xfrm>
            <a:off x="1639971" y="173817"/>
            <a:ext cx="5888818" cy="646331"/>
          </a:xfrm>
          <a:prstGeom prst="rect">
            <a:avLst/>
          </a:prstGeom>
          <a:noFill/>
          <a:ln w="285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ysDot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чемпионат «Абилимпикс-2024» Ханты-Мансийского автономного округа-Югры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513184" y="1236064"/>
            <a:ext cx="7735077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Наименование: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дополнительных профессиональных компетенций, востребованных на рынке профессиональных услуг</a:t>
            </a:r>
            <a:endParaRPr lang="ru-RU" sz="24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0" indent="0" algn="just">
              <a:buNone/>
            </a:pPr>
            <a:r>
              <a:rPr lang="ru-RU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-</a:t>
            </a:r>
            <a:r>
              <a:rPr lang="ru-RU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овышение качества профессионального образования обучающихся – инвалидов и лиц с ограниченными возможностями здоровья для построения успешной карьерной траектории;</a:t>
            </a:r>
          </a:p>
          <a:p>
            <a:pPr marL="0" indent="0" algn="just">
              <a:buNone/>
            </a:pPr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аудитория: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из числа инвалидов и (или)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с ограниченными возможностями здоровья</a:t>
            </a:r>
            <a:endParaRPr lang="ru-RU" sz="1800" b="1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Щуркова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еннадьевна</a:t>
            </a:r>
          </a:p>
          <a:p>
            <a:pPr marL="0" indent="0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8966196" y="52367"/>
            <a:ext cx="3144937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641EB-9584-4BD7-BE6A-8D5EA270C2FB}"/>
              </a:ext>
            </a:extLst>
          </p:cNvPr>
          <p:cNvSpPr txBox="1"/>
          <p:nvPr/>
        </p:nvSpPr>
        <p:spPr>
          <a:xfrm>
            <a:off x="8920064" y="1871407"/>
            <a:ext cx="3144937" cy="1886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Практика сопровождения  инклюзивного трудоустройства</a:t>
            </a:r>
          </a:p>
        </p:txBody>
      </p:sp>
    </p:spTree>
    <p:extLst>
      <p:ext uri="{BB962C8B-B14F-4D97-AF65-F5344CB8AC3E}">
        <p14:creationId xmlns:p14="http://schemas.microsoft.com/office/powerpoint/2010/main" val="653292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365760" y="166255"/>
            <a:ext cx="7923641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рофессиональная компетенция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Компетенции (от лат.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Competere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соответствовать, подходить) – это совокупность качеств, необходимых работнику, если он хочет двигаться по карьерной лестнице и качественно выполнять свою работу. Это динамичная категория, способная к развитию. Чем выше уровень имеющихся компетенций, тем ценнее специалист.</a:t>
            </a:r>
          </a:p>
          <a:p>
            <a:pPr algn="just"/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Жесткие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и «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гибкие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компетенции</a:t>
            </a:r>
          </a:p>
          <a:p>
            <a:pPr algn="just"/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жесткие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i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r>
              <a:rPr lang="en-US" i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ard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skills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профессиональные навыки, которым можно научить и которые можно измерить.</a:t>
            </a:r>
          </a:p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гибкие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(англ.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r>
              <a:rPr lang="en-US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oft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kills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универсальные компетенции, которые гораздо труднее измерить количественными показателями. Их называют личными качествами, потому что они зависят от характера человека и приобретаются с личным опытом.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95454" y="20911"/>
            <a:ext cx="2696546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B7DE8-14EE-4096-A0D4-CE4F21451ED8}"/>
              </a:ext>
            </a:extLst>
          </p:cNvPr>
          <p:cNvSpPr txBox="1"/>
          <p:nvPr/>
        </p:nvSpPr>
        <p:spPr>
          <a:xfrm>
            <a:off x="9573208" y="1746065"/>
            <a:ext cx="2618792" cy="2419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Методики, технологии, инструментарий реализации практики </a:t>
            </a:r>
          </a:p>
        </p:txBody>
      </p:sp>
    </p:spTree>
    <p:extLst>
      <p:ext uri="{BB962C8B-B14F-4D97-AF65-F5344CB8AC3E}">
        <p14:creationId xmlns:p14="http://schemas.microsoft.com/office/powerpoint/2010/main" val="3674151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557378" y="222571"/>
            <a:ext cx="77350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95454" y="20911"/>
            <a:ext cx="2696546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B7DE8-14EE-4096-A0D4-CE4F21451ED8}"/>
              </a:ext>
            </a:extLst>
          </p:cNvPr>
          <p:cNvSpPr txBox="1"/>
          <p:nvPr/>
        </p:nvSpPr>
        <p:spPr>
          <a:xfrm>
            <a:off x="9573208" y="1746065"/>
            <a:ext cx="2618792" cy="2419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Методики, технологии, инструментарий реализации практики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847898" y="532016"/>
            <a:ext cx="7773121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и повышение качества профессиональных компетенций</a:t>
            </a:r>
          </a:p>
          <a:p>
            <a:pPr algn="just"/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профессиональные стандарты нового ФГОС ВО 3++ посредством реализации основных образовательных программ </a:t>
            </a:r>
          </a:p>
          <a:p>
            <a:pPr algn="just"/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различные дополнительные образовательных программы</a:t>
            </a:r>
          </a:p>
          <a:p>
            <a:pPr algn="just"/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783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557378" y="222571"/>
            <a:ext cx="77350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95454" y="20911"/>
            <a:ext cx="2696546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B7DE8-14EE-4096-A0D4-CE4F21451ED8}"/>
              </a:ext>
            </a:extLst>
          </p:cNvPr>
          <p:cNvSpPr txBox="1"/>
          <p:nvPr/>
        </p:nvSpPr>
        <p:spPr>
          <a:xfrm>
            <a:off x="9573208" y="1746065"/>
            <a:ext cx="2618792" cy="2419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Методики, технологии, инструментарий реализации практики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166255" y="340822"/>
            <a:ext cx="8529579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Спецкурсы и практикумы социально-экономического отделения:</a:t>
            </a:r>
          </a:p>
          <a:p>
            <a:pPr algn="just"/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Спецкурс «Практическая стилистика» </a:t>
            </a:r>
          </a:p>
          <a:p>
            <a:pPr algn="just"/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71463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ПК 1.7. оформлять документы и организовывать работу с ними (46.02.01); </a:t>
            </a:r>
          </a:p>
          <a:p>
            <a:pPr marL="271463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ПК 3.1.  как информировать клиентов о страховой организации, страховых продуктах и способах взаимодействия (38.02.02); </a:t>
            </a:r>
          </a:p>
          <a:p>
            <a:pPr marL="271463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ПК 2.6. для осуществления сбора информации о деятельности объекта внутреннего контроля по выполнению требований правовой и нормативной базы и внутренних регламентов (38.02.01).</a:t>
            </a:r>
          </a:p>
          <a:p>
            <a:pPr marL="271463" algn="just"/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2.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Практикум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 решению уравнений и неравенств с параметрами.</a:t>
            </a:r>
          </a:p>
          <a:p>
            <a:pPr algn="just"/>
            <a:endParaRPr lang="ru-RU" dirty="0"/>
          </a:p>
          <a:p>
            <a:pPr marL="271463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ПК 1.1. обрабатывать первичные бухгалтерские документы;</a:t>
            </a:r>
          </a:p>
          <a:p>
            <a:pPr marL="271463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ПК 1.3. проводить учет денежных средств, оформлять денежные и кассовые документы.</a:t>
            </a:r>
          </a:p>
          <a:p>
            <a:pPr algn="just"/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dirty="0"/>
              <a:t> 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793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557378" y="222571"/>
            <a:ext cx="77350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95454" y="20911"/>
            <a:ext cx="2696546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B7DE8-14EE-4096-A0D4-CE4F21451ED8}"/>
              </a:ext>
            </a:extLst>
          </p:cNvPr>
          <p:cNvSpPr txBox="1"/>
          <p:nvPr/>
        </p:nvSpPr>
        <p:spPr>
          <a:xfrm>
            <a:off x="9573208" y="1746065"/>
            <a:ext cx="2618792" cy="2419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Методики, технологии, инструментарий реализации практики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191193" y="482137"/>
            <a:ext cx="8101263" cy="5834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Спецкурсы и практикумы социально-экономического отделения:</a:t>
            </a:r>
          </a:p>
          <a:p>
            <a:pPr algn="just"/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3. Практикум «Бухгалтер материального стола» </a:t>
            </a:r>
          </a:p>
          <a:p>
            <a:pPr algn="just"/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71463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ПК 1.1. Обрабатывать первичные бухгалтерские документы; </a:t>
            </a:r>
          </a:p>
          <a:p>
            <a:pPr marL="271463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ПК 1.2. Разрабатывать и согласовывать с руководством организации рабочий план счетов бухгалтерского учета организации; </a:t>
            </a:r>
          </a:p>
          <a:p>
            <a:pPr marL="271463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ПК 1.3. Проводить учет денежных средств, оформлять денежные и кассовые документы.</a:t>
            </a:r>
          </a:p>
          <a:p>
            <a:pPr algn="just"/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4. Спецкурс «Документирование организации работы с обращениями граждан».</a:t>
            </a:r>
          </a:p>
          <a:p>
            <a:pPr algn="just"/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71463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ПК 1.1. Осуществлять прием-передачу управленческой информации с помощью средств информационных и коммуникационных технологий; </a:t>
            </a:r>
          </a:p>
          <a:p>
            <a:pPr marL="271463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ПК 1.2. Координировать работу приемной руководителя, зон приема различных категорий посетителей организации; </a:t>
            </a:r>
          </a:p>
          <a:p>
            <a:pPr marL="271463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ПК 1.5. Владеть способами организации рабочего пространства приемной и кабинета руководителя.</a:t>
            </a:r>
          </a:p>
          <a:p>
            <a:pPr algn="just"/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704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557378" y="222571"/>
            <a:ext cx="77350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95454" y="20911"/>
            <a:ext cx="2696546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B7DE8-14EE-4096-A0D4-CE4F21451ED8}"/>
              </a:ext>
            </a:extLst>
          </p:cNvPr>
          <p:cNvSpPr txBox="1"/>
          <p:nvPr/>
        </p:nvSpPr>
        <p:spPr>
          <a:xfrm>
            <a:off x="9573208" y="1746065"/>
            <a:ext cx="2618792" cy="2419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Методики, технологии, инструментарий реализации практики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390698" y="548641"/>
            <a:ext cx="790175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Спецкурсы и практикумы социально-экономического отделения:</a:t>
            </a:r>
          </a:p>
          <a:p>
            <a:pPr algn="just"/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5. Спецкурс «Современные банковские продукты» </a:t>
            </a:r>
          </a:p>
          <a:p>
            <a:pPr algn="just"/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80975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ПК 1.1. осуществлять расчетно-кассовое обслуживание клиентов;</a:t>
            </a:r>
          </a:p>
          <a:p>
            <a:pPr marL="180975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ПК 2.2. осуществлять и оформлять выдачу кредитов; </a:t>
            </a:r>
          </a:p>
          <a:p>
            <a:pPr marL="180975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ПК 3.1.выявлять потребности клиентов в банковских продуктах и услугах; </a:t>
            </a:r>
          </a:p>
          <a:p>
            <a:pPr marL="180975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ПК 3.2. владеть формами и методами продаж банковских продуктов и услуг; </a:t>
            </a:r>
          </a:p>
          <a:p>
            <a:pPr marL="180975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ПК 3.3. консультировать клиентов по видам банковских продуктов и услуг и условиям их предоставления</a:t>
            </a:r>
          </a:p>
          <a:p>
            <a:pPr algn="just"/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74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557378" y="222571"/>
            <a:ext cx="77350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95454" y="20911"/>
            <a:ext cx="2696546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B7DE8-14EE-4096-A0D4-CE4F21451ED8}"/>
              </a:ext>
            </a:extLst>
          </p:cNvPr>
          <p:cNvSpPr txBox="1"/>
          <p:nvPr/>
        </p:nvSpPr>
        <p:spPr>
          <a:xfrm>
            <a:off x="9573208" y="1746065"/>
            <a:ext cx="2618792" cy="2419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Методики, технологии, инструментарий реализации практики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452832" y="1138843"/>
            <a:ext cx="783962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9063437"/>
              </p:ext>
            </p:extLst>
          </p:nvPr>
        </p:nvGraphicFramePr>
        <p:xfrm>
          <a:off x="1219201" y="617962"/>
          <a:ext cx="7814336" cy="4976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40032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931</TotalTime>
  <Words>575</Words>
  <Application>Microsoft Office PowerPoint</Application>
  <PresentationFormat>Широкоэкранный</PresentationFormat>
  <Paragraphs>91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Montserrat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79044</dc:creator>
  <cp:lastModifiedBy>Качан Раиса Николаевна</cp:lastModifiedBy>
  <cp:revision>100</cp:revision>
  <dcterms:created xsi:type="dcterms:W3CDTF">2022-09-05T19:00:47Z</dcterms:created>
  <dcterms:modified xsi:type="dcterms:W3CDTF">2025-06-03T09:59:56Z</dcterms:modified>
</cp:coreProperties>
</file>