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70" r:id="rId2"/>
    <p:sldId id="309" r:id="rId3"/>
    <p:sldId id="304" r:id="rId4"/>
    <p:sldId id="311" r:id="rId5"/>
    <p:sldId id="308" r:id="rId6"/>
    <p:sldId id="306" r:id="rId7"/>
    <p:sldId id="258" r:id="rId8"/>
    <p:sldId id="259" r:id="rId9"/>
    <p:sldId id="260" r:id="rId10"/>
    <p:sldId id="262" r:id="rId11"/>
    <p:sldId id="264" r:id="rId12"/>
    <p:sldId id="263" r:id="rId13"/>
    <p:sldId id="265" r:id="rId14"/>
    <p:sldId id="266" r:id="rId15"/>
    <p:sldId id="261" r:id="rId16"/>
    <p:sldId id="267" r:id="rId17"/>
    <p:sldId id="268" r:id="rId18"/>
    <p:sldId id="272" r:id="rId19"/>
    <p:sldId id="271" r:id="rId20"/>
    <p:sldId id="274" r:id="rId21"/>
    <p:sldId id="275" r:id="rId22"/>
    <p:sldId id="276" r:id="rId23"/>
    <p:sldId id="277" r:id="rId2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F39C55-7046-4B73-936C-7B9B2D6843F5}" type="datetimeFigureOut">
              <a:rPr lang="ru-RU" smtClean="0"/>
              <a:t>15.10.2025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EB99CE-9B69-4559-93E9-FAE7D642F0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81138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EB99CE-9B69-4559-93E9-FAE7D642F029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87401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EB99CE-9B69-4559-93E9-FAE7D642F029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55259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32F14-DEE0-45E5-8348-2135C5103C25}" type="datetimeFigureOut">
              <a:rPr lang="ru-RU" smtClean="0"/>
              <a:t>15.10.2025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9AD27-9A2F-4F3A-A8B7-C7DB16DC5A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75039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32F14-DEE0-45E5-8348-2135C5103C25}" type="datetimeFigureOut">
              <a:rPr lang="ru-RU" smtClean="0"/>
              <a:t>15.10.2025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9AD27-9A2F-4F3A-A8B7-C7DB16DC5A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86002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32F14-DEE0-45E5-8348-2135C5103C25}" type="datetimeFigureOut">
              <a:rPr lang="ru-RU" smtClean="0"/>
              <a:t>15.10.2025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9AD27-9A2F-4F3A-A8B7-C7DB16DC5A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55378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32F14-DEE0-45E5-8348-2135C5103C25}" type="datetimeFigureOut">
              <a:rPr lang="ru-RU" smtClean="0"/>
              <a:t>15.10.2025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9AD27-9A2F-4F3A-A8B7-C7DB16DC5A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80120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32F14-DEE0-45E5-8348-2135C5103C25}" type="datetimeFigureOut">
              <a:rPr lang="ru-RU" smtClean="0"/>
              <a:t>15.10.2025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9AD27-9A2F-4F3A-A8B7-C7DB16DC5A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33179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32F14-DEE0-45E5-8348-2135C5103C25}" type="datetimeFigureOut">
              <a:rPr lang="ru-RU" smtClean="0"/>
              <a:t>15.10.2025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9AD27-9A2F-4F3A-A8B7-C7DB16DC5A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17672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32F14-DEE0-45E5-8348-2135C5103C25}" type="datetimeFigureOut">
              <a:rPr lang="ru-RU" smtClean="0"/>
              <a:t>15.10.2025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9AD27-9A2F-4F3A-A8B7-C7DB16DC5A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04245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32F14-DEE0-45E5-8348-2135C5103C25}" type="datetimeFigureOut">
              <a:rPr lang="ru-RU" smtClean="0"/>
              <a:t>15.10.2025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9AD27-9A2F-4F3A-A8B7-C7DB16DC5A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1714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32F14-DEE0-45E5-8348-2135C5103C25}" type="datetimeFigureOut">
              <a:rPr lang="ru-RU" smtClean="0"/>
              <a:t>15.10.2025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9AD27-9A2F-4F3A-A8B7-C7DB16DC5A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23442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32F14-DEE0-45E5-8348-2135C5103C25}" type="datetimeFigureOut">
              <a:rPr lang="ru-RU" smtClean="0"/>
              <a:t>15.10.2025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9AD27-9A2F-4F3A-A8B7-C7DB16DC5A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6267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32F14-DEE0-45E5-8348-2135C5103C25}" type="datetimeFigureOut">
              <a:rPr lang="ru-RU" smtClean="0"/>
              <a:t>15.10.2025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9AD27-9A2F-4F3A-A8B7-C7DB16DC5A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75898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132F14-DEE0-45E5-8348-2135C5103C25}" type="datetimeFigureOut">
              <a:rPr lang="ru-RU" smtClean="0"/>
              <a:t>15.10.2025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9AD27-9A2F-4F3A-A8B7-C7DB16DC5A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0928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bvbinfo.ru/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file:///\\192.168.0.1\public%20(&#1055;&#1072;&#1087;&#1082;&#1072;%20&#1076;&#1083;&#1103;%20&#1086;&#1073;&#1084;&#1077;&#1085;&#1072;)\&#1057;&#1090;&#1088;&#1077;&#1083;&#1082;&#1086;&#1074;&#1072;%20&#1048;&#1085;&#1085;&#1072;%20&#1042;&#1083;&#1072;&#1076;&#1080;&#1084;&#1080;&#1088;&#1086;&#1074;&#1085;&#1072;\&#1041;&#1048;&#1051;&#1045;&#1058;%20&#1042;%20&#1041;&#1059;&#1044;&#1059;&#1065;&#1045;&#1045;\&#1055;&#1088;&#1080;&#1083;&#1086;&#1078;&#1077;&#1085;&#1080;&#1077;%202%20(&#1052;&#1045;&#1058;&#1054;&#1044;&#1048;&#1063;&#1045;&#1057;&#1050;&#1048;&#1045;_&#1056;&#1045;&#1050;&#1054;&#1052;&#1045;&#1053;&#1044;&#1040;&#1062;&#1048;&#1048;_&#1055;&#1056;&#1054;&#1060;&#1045;&#1057;&#1057;&#1048;&#1054;&#1053;&#1040;&#1051;&#1068;&#1053;&#1067;&#1045;_&#1055;&#1056;&#1054;&#1041;&#1067;)%20(1).pdf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1639" y="5536034"/>
            <a:ext cx="117303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Выделяется три возрастных категории участников: обучающиеся 6-7, </a:t>
            </a:r>
            <a:r>
              <a:rPr lang="ru-RU" sz="2400" b="1" dirty="0">
                <a:solidFill>
                  <a:srgbClr val="FF0000"/>
                </a:solidFill>
              </a:rPr>
              <a:t>8-9</a:t>
            </a:r>
            <a:r>
              <a:rPr lang="ru-RU" sz="2400" dirty="0"/>
              <a:t> и 10-11 классов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61639" y="4678891"/>
            <a:ext cx="640492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  <a:r>
              <a:rPr lang="ru-RU" sz="2400" dirty="0"/>
              <a:t>Цифровая платформа </a:t>
            </a:r>
            <a:r>
              <a:rPr lang="ru-RU" dirty="0">
                <a:hlinkClick r:id="rId2"/>
              </a:rPr>
              <a:t>https://bvbinfo.ru/</a:t>
            </a:r>
            <a:endParaRPr lang="ru-RU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236" y="240093"/>
            <a:ext cx="1421848" cy="126781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730178" y="453407"/>
            <a:ext cx="5814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Федеральный оператор проекта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59294" y="3396590"/>
            <a:ext cx="11345662" cy="83099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Проект решает задачу  повышения готовности обучающихся</a:t>
            </a:r>
          </a:p>
          <a:p>
            <a:pPr algn="ctr"/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 к профессиональному самоопределению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12" y="1748146"/>
            <a:ext cx="1759296" cy="117099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962808" y="1992685"/>
            <a:ext cx="5814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Региональный  оператор проекта 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32740" y="184798"/>
            <a:ext cx="5459260" cy="3126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69636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7333" t="27185" r="7750" b="17111"/>
          <a:stretch/>
        </p:blipFill>
        <p:spPr>
          <a:xfrm>
            <a:off x="118798" y="167640"/>
            <a:ext cx="12060191" cy="445008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92480" y="5090160"/>
            <a:ext cx="6723017" cy="116955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dirty="0">
                <a:latin typeface="Bookman Old Style" panose="02050604050505020204" pitchFamily="18" charset="0"/>
              </a:rPr>
              <a:t>3. Сетевой и системный администратор (ТОП 50)</a:t>
            </a:r>
            <a:endParaRPr lang="ru-RU" sz="800" b="1" dirty="0">
              <a:latin typeface="Bookman Old Style" panose="02050604050505020204" pitchFamily="18" charset="0"/>
            </a:endParaRPr>
          </a:p>
          <a:p>
            <a:endParaRPr lang="ru-RU" sz="800" b="1" dirty="0">
              <a:latin typeface="Bookman Old Style" panose="02050604050505020204" pitchFamily="18" charset="0"/>
            </a:endParaRPr>
          </a:p>
          <a:p>
            <a:r>
              <a:rPr lang="ru-RU" b="1" dirty="0">
                <a:latin typeface="Bookman Old Style" panose="02050604050505020204" pitchFamily="18" charset="0"/>
              </a:rPr>
              <a:t>4. Веб-аналитик</a:t>
            </a:r>
            <a:endParaRPr lang="ru-RU" sz="800" b="1" dirty="0">
              <a:latin typeface="Bookman Old Style" panose="02050604050505020204" pitchFamily="18" charset="0"/>
            </a:endParaRPr>
          </a:p>
          <a:p>
            <a:endParaRPr lang="ru-RU" sz="800" b="1" dirty="0">
              <a:latin typeface="Bookman Old Style" panose="02050604050505020204" pitchFamily="18" charset="0"/>
            </a:endParaRPr>
          </a:p>
          <a:p>
            <a:r>
              <a:rPr lang="ru-RU" b="1" dirty="0">
                <a:latin typeface="Bookman Old Style" panose="02050604050505020204" pitchFamily="18" charset="0"/>
              </a:rPr>
              <a:t>5. Администратор баз данных (ТОП 50)</a:t>
            </a:r>
          </a:p>
        </p:txBody>
      </p:sp>
    </p:spTree>
    <p:extLst>
      <p:ext uri="{BB962C8B-B14F-4D97-AF65-F5344CB8AC3E}">
        <p14:creationId xmlns:p14="http://schemas.microsoft.com/office/powerpoint/2010/main" val="38804376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7666" t="26296" r="7833" b="15333"/>
          <a:stretch/>
        </p:blipFill>
        <p:spPr>
          <a:xfrm>
            <a:off x="213359" y="167640"/>
            <a:ext cx="11884183" cy="461772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81892" y="5212080"/>
            <a:ext cx="7086600" cy="76944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dirty="0">
                <a:latin typeface="Bookman Old Style" panose="02050604050505020204" pitchFamily="18" charset="0"/>
              </a:rPr>
              <a:t>6. Бухгалтер</a:t>
            </a:r>
          </a:p>
          <a:p>
            <a:endParaRPr lang="ru-RU" sz="800" b="1" dirty="0">
              <a:latin typeface="Bookman Old Style" panose="02050604050505020204" pitchFamily="18" charset="0"/>
            </a:endParaRPr>
          </a:p>
          <a:p>
            <a:r>
              <a:rPr lang="ru-RU" b="1" dirty="0">
                <a:latin typeface="Bookman Old Style" panose="02050604050505020204" pitchFamily="18" charset="0"/>
              </a:rPr>
              <a:t>7. Банковский служащий</a:t>
            </a:r>
          </a:p>
        </p:txBody>
      </p:sp>
    </p:spTree>
    <p:extLst>
      <p:ext uri="{BB962C8B-B14F-4D97-AF65-F5344CB8AC3E}">
        <p14:creationId xmlns:p14="http://schemas.microsoft.com/office/powerpoint/2010/main" val="27060048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7250" t="24963" r="7834" b="10296"/>
          <a:stretch/>
        </p:blipFill>
        <p:spPr>
          <a:xfrm>
            <a:off x="198120" y="106680"/>
            <a:ext cx="11993880" cy="514359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41960" y="5821680"/>
            <a:ext cx="8580120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Bookman Old Style" panose="02050604050505020204" pitchFamily="18" charset="0"/>
              </a:rPr>
              <a:t>8. Архивист/специалист по работе с документами и архивами  </a:t>
            </a:r>
          </a:p>
          <a:p>
            <a:pPr algn="ctr"/>
            <a:r>
              <a:rPr lang="ru-RU" b="1" dirty="0">
                <a:latin typeface="Bookman Old Style" panose="02050604050505020204" pitchFamily="18" charset="0"/>
              </a:rPr>
              <a:t>( в </a:t>
            </a:r>
            <a:r>
              <a:rPr lang="ru-RU" b="1" dirty="0" err="1">
                <a:latin typeface="Bookman Old Style" panose="02050604050505020204" pitchFamily="18" charset="0"/>
              </a:rPr>
              <a:t>т.ч</a:t>
            </a:r>
            <a:r>
              <a:rPr lang="ru-RU" b="1" dirty="0">
                <a:latin typeface="Bookman Old Style" panose="02050604050505020204" pitchFamily="18" charset="0"/>
              </a:rPr>
              <a:t>. электронными) (ТОП 50)</a:t>
            </a:r>
          </a:p>
        </p:txBody>
      </p:sp>
    </p:spTree>
    <p:extLst>
      <p:ext uri="{BB962C8B-B14F-4D97-AF65-F5344CB8AC3E}">
        <p14:creationId xmlns:p14="http://schemas.microsoft.com/office/powerpoint/2010/main" val="41191624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6917" t="24814" r="7667" b="12963"/>
          <a:stretch/>
        </p:blipFill>
        <p:spPr>
          <a:xfrm>
            <a:off x="198119" y="609600"/>
            <a:ext cx="11938907" cy="4892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1991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7666" t="24963" r="8917" b="11629"/>
          <a:stretch/>
        </p:blipFill>
        <p:spPr>
          <a:xfrm>
            <a:off x="243840" y="746760"/>
            <a:ext cx="11904790" cy="5090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67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7702" t="26296" r="8852" b="12076"/>
          <a:stretch/>
        </p:blipFill>
        <p:spPr>
          <a:xfrm>
            <a:off x="441961" y="1066800"/>
            <a:ext cx="11369039" cy="4723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10973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7167" t="26592" r="7917" b="12223"/>
          <a:stretch/>
        </p:blipFill>
        <p:spPr>
          <a:xfrm>
            <a:off x="213360" y="716280"/>
            <a:ext cx="11841480" cy="4799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7908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6249" t="24075" r="7751" b="10740"/>
          <a:stretch/>
        </p:blipFill>
        <p:spPr>
          <a:xfrm>
            <a:off x="182880" y="777240"/>
            <a:ext cx="11795758" cy="5029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6592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85390" y="45862"/>
            <a:ext cx="586936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Профессиональные пробы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92540" y="2119246"/>
            <a:ext cx="10789577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    В ходе профессиональной пробы участники решают одну или несколько практических задач и выполняют операции, относящиеся к конкретной  профессиональной деятельности.</a:t>
            </a:r>
          </a:p>
          <a:p>
            <a:pPr algn="just"/>
            <a:endParaRPr lang="ru-RU" sz="800" dirty="0"/>
          </a:p>
          <a:p>
            <a:pPr algn="just"/>
            <a:r>
              <a:rPr lang="ru-RU" dirty="0"/>
              <a:t>    Содержание профессиональной пробы должно включать в себя типовую  (стандартную, частую) деятельность данного профессионального направления. Другими  словами, давать представление о профессии через основное ее содержание, а не  оригинальное, редкое, нетипичное.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84527" y="630637"/>
            <a:ext cx="1106424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    Профессиональная проба является средством актуализации профессионального  самоопределения обучающегося. Она помогают оценить степень развития знаний, умений  и навыков и в целом готовность к переходу на более высокий этап профессионального  становления (а именно – к участию в конкурсах профессионального мастерства, обучению  в профильном классе, поступлению в учебное заведение профессионального образования,  </a:t>
            </a:r>
            <a:r>
              <a:rPr lang="ru-RU" dirty="0" err="1"/>
              <a:t>самозанятости</a:t>
            </a:r>
            <a:r>
              <a:rPr lang="ru-RU" dirty="0"/>
              <a:t> и т.д.).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84526" y="3807909"/>
            <a:ext cx="11515587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dirty="0"/>
              <a:t>  Результат пробы связан не с обретением профессиональной компетенции, а с  повышением готовности к профессиональному выбору.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84527" y="6073308"/>
            <a:ext cx="11219496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dirty="0"/>
              <a:t>Отрицательный «профессиональный» результат может быть положительным  </a:t>
            </a:r>
            <a:r>
              <a:rPr lang="ru-RU" dirty="0" err="1"/>
              <a:t>профориентационным</a:t>
            </a:r>
            <a:r>
              <a:rPr lang="ru-RU" dirty="0"/>
              <a:t> результатом.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84527" y="4681831"/>
            <a:ext cx="5557804" cy="3693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dirty="0"/>
              <a:t>   Проба должна предусматривать создание продукта. 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84527" y="5167793"/>
            <a:ext cx="1141108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По окончании участия в пробе важно вовлечь обучающихся в  процесс рефлексии приобретенного опыта (индивидуально или в группе). Для этого на  Платформе школьникам предлагается заполнить анкету обратной связи.</a:t>
            </a:r>
          </a:p>
        </p:txBody>
      </p:sp>
    </p:spTree>
    <p:extLst>
      <p:ext uri="{BB962C8B-B14F-4D97-AF65-F5344CB8AC3E}">
        <p14:creationId xmlns:p14="http://schemas.microsoft.com/office/powerpoint/2010/main" val="35234422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9127" y="745020"/>
            <a:ext cx="11628120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1</a:t>
            </a:r>
            <a:r>
              <a:rPr lang="ru-RU" sz="2000" dirty="0"/>
              <a:t>. У наставника должна быть подтвержденная квалификация по выбранной теме  практического мероприятия (профессиональной пробы) на выбор:</a:t>
            </a:r>
          </a:p>
          <a:p>
            <a:r>
              <a:rPr lang="ru-RU" sz="2000" dirty="0"/>
              <a:t>  - опыт работы по профилю, связанному с тематикой </a:t>
            </a:r>
            <a:r>
              <a:rPr lang="ru-RU" sz="2000" dirty="0" err="1"/>
              <a:t>профориентационного</a:t>
            </a:r>
            <a:r>
              <a:rPr lang="ru-RU" sz="2000" dirty="0"/>
              <a:t>  мероприятия, не менее     </a:t>
            </a:r>
          </a:p>
          <a:p>
            <a:r>
              <a:rPr lang="ru-RU" sz="2000" dirty="0"/>
              <a:t>    одного года;</a:t>
            </a:r>
          </a:p>
          <a:p>
            <a:pPr marL="342900" indent="-342900">
              <a:buFontTx/>
              <a:buChar char="-"/>
            </a:pPr>
            <a:r>
              <a:rPr lang="ru-RU" sz="2000" dirty="0"/>
              <a:t>профессиональные сертификации по компетенции или дипломы победителей  или призеров конкурсов профессионального мастерства.</a:t>
            </a:r>
            <a:endParaRPr lang="ru-RU" sz="800" dirty="0"/>
          </a:p>
          <a:p>
            <a:endParaRPr lang="ru-RU" sz="800" dirty="0"/>
          </a:p>
          <a:p>
            <a:r>
              <a:rPr lang="ru-RU" sz="2000" dirty="0"/>
              <a:t>2. На момент проведения мероприятий Проекта наставник должен быть  трудоустроен в штат Площадки или иметь с ней договор гражданско-правового  характера о выполнении работ по проведению практических мероприятий в  рамках реализации Проекта.</a:t>
            </a:r>
          </a:p>
          <a:p>
            <a:endParaRPr lang="ru-RU" sz="800" dirty="0"/>
          </a:p>
          <a:p>
            <a:endParaRPr lang="ru-RU" sz="800" dirty="0"/>
          </a:p>
          <a:p>
            <a:r>
              <a:rPr lang="ru-RU" sz="2000" dirty="0"/>
              <a:t>3. Рекомендуется наличие у наставника допуска к педагогической деятельности </a:t>
            </a:r>
          </a:p>
          <a:p>
            <a:r>
              <a:rPr lang="ru-RU" sz="2000" dirty="0"/>
              <a:t>(обязательным требованием не является).</a:t>
            </a:r>
          </a:p>
          <a:p>
            <a:endParaRPr lang="ru-RU" sz="800" dirty="0"/>
          </a:p>
          <a:p>
            <a:r>
              <a:rPr lang="ru-RU" sz="2000" dirty="0"/>
              <a:t>4. Наставник, работающий с участниками с ОВЗ и инвалидностью, а также с их  родителями (законными представителями), должен обладать определенной  квалификацией и компетенциями:</a:t>
            </a:r>
          </a:p>
          <a:p>
            <a:r>
              <a:rPr lang="ru-RU" sz="2000" dirty="0"/>
              <a:t>- наличие подтверждающего документа (диплом/удостоверение/свидетельство) </a:t>
            </a:r>
          </a:p>
          <a:p>
            <a:r>
              <a:rPr lang="ru-RU" sz="2000" dirty="0"/>
              <a:t>о повышении квалификации установленного образца (в объеме не менее 72  часов) для работы с участниками с ОВЗ и инвалидностью;</a:t>
            </a:r>
          </a:p>
          <a:p>
            <a:r>
              <a:rPr lang="ru-RU" sz="2000" dirty="0"/>
              <a:t>- практический опыт работы с участниками с ОВЗ и инвалидностью.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400296" y="124287"/>
            <a:ext cx="82562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Требования к наставникам</a:t>
            </a:r>
          </a:p>
        </p:txBody>
      </p:sp>
    </p:spTree>
    <p:extLst>
      <p:ext uri="{BB962C8B-B14F-4D97-AF65-F5344CB8AC3E}">
        <p14:creationId xmlns:p14="http://schemas.microsoft.com/office/powerpoint/2010/main" val="36381904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8A284F4-8D2E-4E7A-8EE2-FC03FB533C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054" y="554458"/>
            <a:ext cx="11691891" cy="5950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7556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85899" y="334171"/>
            <a:ext cx="8694420" cy="73866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Bookman Old Style" panose="02050604050505020204" pitchFamily="18" charset="0"/>
              </a:rPr>
              <a:t>Формат профессиональных проб</a:t>
            </a:r>
          </a:p>
          <a:p>
            <a:pPr algn="ctr"/>
            <a:endParaRPr lang="ru-RU" b="1" dirty="0">
              <a:latin typeface="Bookman Old Style" panose="020506040505050202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96834" y="1375954"/>
            <a:ext cx="10724606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/>
              <a:t>Профессиональные пробы по своему формату разделяются на очные и </a:t>
            </a:r>
            <a:r>
              <a:rPr lang="ru-RU" sz="2000" dirty="0" err="1"/>
              <a:t>онлайнпробы</a:t>
            </a:r>
            <a:r>
              <a:rPr lang="ru-RU" sz="2000" dirty="0"/>
              <a:t>.</a:t>
            </a:r>
          </a:p>
          <a:p>
            <a:pPr algn="just"/>
            <a:endParaRPr lang="ru-RU" sz="2000" dirty="0"/>
          </a:p>
          <a:p>
            <a:pPr algn="just"/>
            <a:r>
              <a:rPr lang="ru-RU" sz="2000" dirty="0"/>
              <a:t>Очный формат подразумевает непосредственное постоянное присутствие   наставника в месте проведения мероприятия.</a:t>
            </a:r>
          </a:p>
          <a:p>
            <a:endParaRPr lang="ru-RU" sz="2000" dirty="0"/>
          </a:p>
          <a:p>
            <a:endParaRPr lang="ru-RU" sz="2000" dirty="0"/>
          </a:p>
          <a:p>
            <a:pPr algn="just"/>
            <a:r>
              <a:rPr lang="ru-RU" sz="2000" dirty="0"/>
              <a:t>Онлайн-формат предполагает постоянное удаленное присутствие наставника,  который взаимодействует с участниками. Взаимодействие происходит через средства  видеосвязи или Интернет-площадки для совместной работы: </a:t>
            </a:r>
            <a:r>
              <a:rPr lang="ru-RU" sz="2000" dirty="0" err="1"/>
              <a:t>вебинар</a:t>
            </a:r>
            <a:r>
              <a:rPr lang="ru-RU" sz="2000" dirty="0"/>
              <a:t>-площадки, сервисы  видеоконференций, чат и т.п. Выбор средства связи и инструментов удаленной работы  обусловлен характером практических заданий и может подбираться под конкретную  программу профессиональной пробы. Как правило, онлайн-пробы реализуются для  профессиональных направлений, связанных с IT-технологиями, дизайном и т.п.</a:t>
            </a:r>
          </a:p>
        </p:txBody>
      </p:sp>
    </p:spTree>
    <p:extLst>
      <p:ext uri="{BB962C8B-B14F-4D97-AF65-F5344CB8AC3E}">
        <p14:creationId xmlns:p14="http://schemas.microsoft.com/office/powerpoint/2010/main" val="8530881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3583" y="836759"/>
            <a:ext cx="1118616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Уровни профессиональных проб</a:t>
            </a:r>
          </a:p>
          <a:p>
            <a:pPr algn="ctr"/>
            <a:endParaRPr lang="ru-RU" sz="2400" dirty="0"/>
          </a:p>
          <a:p>
            <a:r>
              <a:rPr lang="ru-RU" dirty="0"/>
              <a:t>Профессиональные пробы делятся на два уровня:</a:t>
            </a:r>
          </a:p>
          <a:p>
            <a:endParaRPr lang="ru-RU" dirty="0"/>
          </a:p>
          <a:p>
            <a:pPr algn="just"/>
            <a:r>
              <a:rPr lang="ru-RU" dirty="0"/>
              <a:t>1. Моделирующий. Профессиональная проба предлагается участнику через модель  деятельности. Модель может быть виртуальной (компьютерной), работой на тренажере или  симуляцией. Например, составление бизнес-плана, участие в суде, управление  технологическим процессом, управление транспортным средством и т.п. Также проба может быть реализована через решение реальной профессиональной задачи (кейса);</a:t>
            </a:r>
          </a:p>
          <a:p>
            <a:pPr algn="just"/>
            <a:endParaRPr lang="ru-RU" dirty="0"/>
          </a:p>
          <a:p>
            <a:pPr algn="just"/>
            <a:r>
              <a:rPr lang="ru-RU" dirty="0"/>
              <a:t>2. Практический. Проба предполагает реальную деятельность обучающихся в  определенной профессиональной сфере с получением конечного результата – т.е. с  созданием конкретного продукта или достижением конкретного профессионального  результата при использовании реальных средств в реальных профессиональных условиях. </a:t>
            </a:r>
          </a:p>
          <a:p>
            <a:pPr algn="just"/>
            <a:r>
              <a:rPr lang="ru-RU" dirty="0"/>
              <a:t>Проба этого уровня должна дать участнику возможность попробовать себя в роли носителя  профессионального направления и определиться с собственным отношением к ней, дать  стартовую оценку знаниям, умениям и навыкам участника в данной сфере. В рамках  мероприятия участникам предлагаются простые задания с линейным выполнением, без  специальной предварительной подготовки.</a:t>
            </a:r>
          </a:p>
          <a:p>
            <a:pPr algn="just"/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669096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61850" y="474345"/>
            <a:ext cx="10737669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>
                <a:solidFill>
                  <a:schemeClr val="accent6">
                    <a:lumMod val="50000"/>
                  </a:schemeClr>
                </a:solidFill>
              </a:rPr>
              <a:t>Профпробы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 существуют в двух вариантах:</a:t>
            </a:r>
          </a:p>
          <a:p>
            <a:pPr algn="ctr"/>
            <a:endParaRPr lang="ru-RU" b="1" dirty="0"/>
          </a:p>
          <a:p>
            <a:pPr algn="ctr"/>
            <a:endParaRPr lang="ru-RU" b="1" dirty="0"/>
          </a:p>
          <a:p>
            <a:r>
              <a:rPr lang="ru-RU" dirty="0"/>
              <a:t>1. </a:t>
            </a:r>
            <a:r>
              <a:rPr lang="ru-RU" b="1" dirty="0">
                <a:solidFill>
                  <a:srgbClr val="FF0000"/>
                </a:solidFill>
              </a:rPr>
              <a:t>Ознакомительный</a:t>
            </a:r>
            <a:r>
              <a:rPr lang="ru-RU" dirty="0"/>
              <a:t>. Проба предполагает упрощенный вариант проведения. </a:t>
            </a:r>
          </a:p>
          <a:p>
            <a:r>
              <a:rPr lang="ru-RU" dirty="0"/>
              <a:t>Применяется при первом знакомстве с профессиональным направлением. Может сочетать  два (по 45 минут) или </a:t>
            </a:r>
            <a:r>
              <a:rPr lang="ru-RU" b="1" dirty="0">
                <a:solidFill>
                  <a:srgbClr val="FF0000"/>
                </a:solidFill>
              </a:rPr>
              <a:t>три (по 30 минут) </a:t>
            </a:r>
            <a:r>
              <a:rPr lang="ru-RU" dirty="0"/>
              <a:t>профессиональных направления. Мероприятие  этого уровня длится не менее 2 академических часов (90 минут). </a:t>
            </a:r>
          </a:p>
          <a:p>
            <a:r>
              <a:rPr lang="ru-RU" dirty="0"/>
              <a:t>Максимальное количество  участников мероприятия – 15 человек;</a:t>
            </a:r>
          </a:p>
          <a:p>
            <a:endParaRPr lang="ru-RU" dirty="0"/>
          </a:p>
          <a:p>
            <a:r>
              <a:rPr lang="ru-RU" dirty="0"/>
              <a:t>2. Базовый. Это практический уровень профессиональной пробы со всеми его  элементами: реальными условиями, конечным результатом, реальными средствами. </a:t>
            </a:r>
          </a:p>
          <a:p>
            <a:r>
              <a:rPr lang="ru-RU" dirty="0"/>
              <a:t>Проведение данной пробы возможно только по одному профессиональному направлению. </a:t>
            </a:r>
          </a:p>
          <a:p>
            <a:r>
              <a:rPr lang="ru-RU" dirty="0"/>
              <a:t>Мероприятие длится не менее 2 академических часов (90 минут). </a:t>
            </a:r>
          </a:p>
          <a:p>
            <a:r>
              <a:rPr lang="ru-RU" dirty="0"/>
              <a:t>Максимальное количество участников – 15 человек при обязательном условии соответствия инфраструктурному листу. </a:t>
            </a:r>
          </a:p>
          <a:p>
            <a:r>
              <a:rPr lang="ru-RU" dirty="0"/>
              <a:t>Рекомендуемое количество – 8-10 человек</a:t>
            </a:r>
          </a:p>
        </p:txBody>
      </p:sp>
    </p:spTree>
    <p:extLst>
      <p:ext uri="{BB962C8B-B14F-4D97-AF65-F5344CB8AC3E}">
        <p14:creationId xmlns:p14="http://schemas.microsoft.com/office/powerpoint/2010/main" val="36997946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8342" y="116962"/>
            <a:ext cx="11643361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Общие требования к содержанию программ </a:t>
            </a:r>
          </a:p>
          <a:p>
            <a:pPr algn="ctr"/>
            <a:endParaRPr lang="ru-RU" sz="2000" b="1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ru-RU" sz="2000" dirty="0"/>
              <a:t>1. Программа должна предусматривать вариативность заданий для участников </a:t>
            </a:r>
          </a:p>
          <a:p>
            <a:r>
              <a:rPr lang="ru-RU" sz="2000" dirty="0"/>
              <a:t>каждой возрастной категории, или иметь задание, подходящее по содержанию для всех  возрастных категорий.</a:t>
            </a:r>
          </a:p>
          <a:p>
            <a:r>
              <a:rPr lang="ru-RU" sz="2000" dirty="0"/>
              <a:t>2. Программа должна содержать указание на возможность применения для  детей с ОВЗ с указанием допустимых нозологических групп (см. Приложение 2). При  разработке программ рекомендуется использовать «Методические рекомендации по  перечню рекомендуемых видов трудовой и профессиональной деятельности инвалидов с  учетом нарушенных функций и ограничений их жизнедеятельности» (Приказ Минтруда  России от 04.08.2014 г. № 515 https://rosmintrud.ru/docs/mintrud/orders/268).</a:t>
            </a:r>
          </a:p>
          <a:p>
            <a:r>
              <a:rPr lang="ru-RU" sz="2000" dirty="0"/>
              <a:t>3. Программа по своему содержанию должна соответствовать реальной  профессиональной деятельности. Допускается использование профессиональных  симуляторов и тренажеров.</a:t>
            </a:r>
          </a:p>
          <a:p>
            <a:r>
              <a:rPr lang="ru-RU" sz="2000" dirty="0"/>
              <a:t>4. Программа должна быть реалистичной и экономичной с точки зрения  материально-технических затрат и необходимого оборудования.</a:t>
            </a:r>
          </a:p>
          <a:p>
            <a:r>
              <a:rPr lang="ru-RU" sz="2000" dirty="0"/>
              <a:t>Программа должна соответствовать утвержденной структуре,  указанной в п. 5   Методических рекомендаций. </a:t>
            </a:r>
          </a:p>
          <a:p>
            <a:endParaRPr lang="ru-RU" sz="2000" b="1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hlinkClick r:id="rId2" action="ppaction://hlinkfile"/>
              </a:rPr>
              <a:t>Рекомендации размещены  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  <a:hlinkClick r:id="rId2" action="ppaction://hlinkfile"/>
              </a:rPr>
              <a:t>public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hlinkClick r:id="rId2" action="ppaction://hlinkfile"/>
              </a:rPr>
              <a:t>/Стрелкова И.В./Билет в будущее/Методические рекомендации </a:t>
            </a:r>
            <a:r>
              <a:rPr lang="ru-RU" sz="2000" dirty="0">
                <a:hlinkClick r:id="rId2" action="ppaction://hlinkfile"/>
              </a:rPr>
              <a:t> </a:t>
            </a:r>
            <a:endParaRPr lang="ru-RU" sz="2000" dirty="0"/>
          </a:p>
          <a:p>
            <a:endParaRPr lang="ru-RU" sz="2000" dirty="0"/>
          </a:p>
          <a:p>
            <a:r>
              <a:rPr lang="ru-RU" sz="2000" dirty="0"/>
              <a:t>Примеры программ размещены в Приложении 3</a:t>
            </a:r>
          </a:p>
        </p:txBody>
      </p:sp>
    </p:spTree>
    <p:extLst>
      <p:ext uri="{BB962C8B-B14F-4D97-AF65-F5344CB8AC3E}">
        <p14:creationId xmlns:p14="http://schemas.microsoft.com/office/powerpoint/2010/main" val="4623679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95736A8-D64F-4378-B4D8-692DA7DCC7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704" y="958922"/>
            <a:ext cx="11998591" cy="4940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3995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9320" y="585926"/>
            <a:ext cx="11913358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Реализация проекта «Билет в будущее» в  </a:t>
            </a:r>
            <a:endParaRPr kumimoji="0" lang="en-US" sz="2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БУ «Нижневартовский социально-гуманитарный  колледж»</a:t>
            </a:r>
          </a:p>
        </p:txBody>
      </p:sp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id="{7155FD9A-7DF6-421B-A7F7-CFE944424F2F}"/>
              </a:ext>
            </a:extLst>
          </p:cNvPr>
          <p:cNvGraphicFramePr>
            <a:graphicFrameLocks noGrp="1"/>
          </p:cNvGraphicFramePr>
          <p:nvPr/>
        </p:nvGraphicFramePr>
        <p:xfrm>
          <a:off x="580238" y="2240280"/>
          <a:ext cx="11031521" cy="237744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1515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04250">
                  <a:extLst>
                    <a:ext uri="{9D8B030D-6E8A-4147-A177-3AD203B41FA5}">
                      <a16:colId xmlns:a16="http://schemas.microsoft.com/office/drawing/2014/main" val="3781189973"/>
                    </a:ext>
                  </a:extLst>
                </a:gridCol>
                <a:gridCol w="21661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095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3044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</a:rPr>
                        <a:t>Направления</a:t>
                      </a:r>
                    </a:p>
                    <a:p>
                      <a:pPr algn="ctr"/>
                      <a:endParaRPr lang="ru-RU" sz="16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tx1"/>
                          </a:solidFill>
                        </a:rPr>
                        <a:t>Кол-во задействованных</a:t>
                      </a:r>
                      <a:r>
                        <a:rPr lang="ru-RU" sz="1600" baseline="0" dirty="0">
                          <a:solidFill>
                            <a:schemeClr val="tx1"/>
                          </a:solidFill>
                        </a:rPr>
                        <a:t> мастерских</a:t>
                      </a:r>
                      <a:endParaRPr lang="ru-RU" sz="16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tx1"/>
                          </a:solidFill>
                        </a:rPr>
                        <a:t>Кол-во  участников</a:t>
                      </a:r>
                    </a:p>
                    <a:p>
                      <a:pPr algn="ctr"/>
                      <a:r>
                        <a:rPr lang="ru-RU" sz="1600" dirty="0">
                          <a:solidFill>
                            <a:schemeClr val="tx1"/>
                          </a:solidFill>
                        </a:rPr>
                        <a:t>профпроб</a:t>
                      </a:r>
                      <a:endParaRPr lang="ru-RU" sz="16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tx1"/>
                          </a:solidFill>
                        </a:rPr>
                        <a:t>Педагоги наставники </a:t>
                      </a:r>
                      <a:endParaRPr lang="ru-RU" sz="16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99160">
                <a:tc>
                  <a:txBody>
                    <a:bodyPr/>
                    <a:lstStyle/>
                    <a:p>
                      <a:pPr algn="l"/>
                      <a:r>
                        <a:rPr lang="ru-RU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«Бухгалтер»  </a:t>
                      </a:r>
                    </a:p>
                    <a:p>
                      <a:pPr algn="l"/>
                      <a:r>
                        <a:rPr lang="ru-RU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«Сетевой и системный администратор» </a:t>
                      </a:r>
                    </a:p>
                    <a:p>
                      <a:pPr algn="l"/>
                      <a:r>
                        <a:rPr lang="ru-RU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«Воспитатель детского сада» </a:t>
                      </a:r>
                    </a:p>
                    <a:p>
                      <a:pPr algn="l"/>
                      <a:r>
                        <a:rPr lang="ru-RU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«Педагог»</a:t>
                      </a:r>
                    </a:p>
                    <a:p>
                      <a:pPr algn="l"/>
                      <a:r>
                        <a:rPr lang="ru-RU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«Архивист/специалист по работе с документами»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r>
                        <a:rPr lang="en-US" sz="18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r>
                        <a:rPr lang="ru-RU" sz="18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Ботнарь И. Н.</a:t>
                      </a:r>
                    </a:p>
                    <a:p>
                      <a:pPr algn="l"/>
                      <a:r>
                        <a:rPr lang="ru-RU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Окунцев П.В.</a:t>
                      </a:r>
                    </a:p>
                    <a:p>
                      <a:pPr algn="l"/>
                      <a:r>
                        <a:rPr lang="ru-RU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Большакова Н.А.</a:t>
                      </a:r>
                    </a:p>
                    <a:p>
                      <a:pPr algn="l"/>
                      <a:r>
                        <a:rPr lang="ru-RU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Ширеева Н.А.</a:t>
                      </a:r>
                    </a:p>
                    <a:p>
                      <a:pPr algn="l"/>
                      <a:r>
                        <a:rPr lang="ru-RU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Колеватова Т.С.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49920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52825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DF1F6FB-A5E8-4A07-A852-8BE288DD19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136" y="1801288"/>
            <a:ext cx="11084318" cy="3255423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F1C7B3BD-BC2B-48DA-9057-949388ACB996}"/>
              </a:ext>
            </a:extLst>
          </p:cNvPr>
          <p:cNvSpPr/>
          <p:nvPr/>
        </p:nvSpPr>
        <p:spPr>
          <a:xfrm>
            <a:off x="278642" y="363297"/>
            <a:ext cx="11913358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График реализации «Билет в будущее» в  </a:t>
            </a:r>
            <a:endParaRPr kumimoji="0" lang="en-US" sz="2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БУ «Нижневартовский социально-гуманитарный  колледж»</a:t>
            </a:r>
          </a:p>
        </p:txBody>
      </p:sp>
    </p:spTree>
    <p:extLst>
      <p:ext uri="{BB962C8B-B14F-4D97-AF65-F5344CB8AC3E}">
        <p14:creationId xmlns:p14="http://schemas.microsoft.com/office/powerpoint/2010/main" val="8224516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Таблица 10">
            <a:extLst>
              <a:ext uri="{FF2B5EF4-FFF2-40B4-BE49-F238E27FC236}">
                <a16:creationId xmlns:a16="http://schemas.microsoft.com/office/drawing/2014/main" id="{3AB1622E-4F7E-404E-96C0-96C12DA4804B}"/>
              </a:ext>
            </a:extLst>
          </p:cNvPr>
          <p:cNvGraphicFramePr>
            <a:graphicFrameLocks noGrp="1"/>
          </p:cNvGraphicFramePr>
          <p:nvPr/>
        </p:nvGraphicFramePr>
        <p:xfrm>
          <a:off x="577048" y="1198567"/>
          <a:ext cx="10386874" cy="52701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71821">
                  <a:extLst>
                    <a:ext uri="{9D8B030D-6E8A-4147-A177-3AD203B41FA5}">
                      <a16:colId xmlns:a16="http://schemas.microsoft.com/office/drawing/2014/main" val="2679254"/>
                    </a:ext>
                  </a:extLst>
                </a:gridCol>
                <a:gridCol w="3915053">
                  <a:extLst>
                    <a:ext uri="{9D8B030D-6E8A-4147-A177-3AD203B41FA5}">
                      <a16:colId xmlns:a16="http://schemas.microsoft.com/office/drawing/2014/main" val="374586654"/>
                    </a:ext>
                  </a:extLst>
                </a:gridCol>
              </a:tblGrid>
              <a:tr h="881055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solidFill>
                            <a:schemeClr val="tx1"/>
                          </a:solidFill>
                        </a:rPr>
                        <a:t>Школа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solidFill>
                            <a:schemeClr val="tx1"/>
                          </a:solidFill>
                        </a:rPr>
                        <a:t>Количество участников проекта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5434930"/>
                  </a:ext>
                </a:extLst>
              </a:tr>
              <a:tr h="357317">
                <a:tc>
                  <a:txBody>
                    <a:bodyPr/>
                    <a:lstStyle/>
                    <a:p>
                      <a:r>
                        <a:rPr lang="ru-RU" dirty="0"/>
                        <a:t>МУНИЦИПАЛЬНОЕ БЮДЖЕТНОЕ ОБЩЕОБРАЗОВАТЕЛЬНОЕ УЧРЕЖДЕНИЕ "СРЕДНЯЯ ШКОЛА №1 ИМЕНИ АЛЕКСЕЯ ВЛАДИМИРОВИЧА ВОЙНАЛОВИЧА"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16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824150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r>
                        <a:rPr lang="ru-RU" dirty="0"/>
                        <a:t>МУНИЦИПАЛЬНОЕ БЮДЖЕТНОЕ ОБЩЕОБРАЗОВАТЕЛЬНОЕ УЧРЕЖДЕНИЕ "СРЕДНЯЯ ШКОЛА №43"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24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3153034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r>
                        <a:rPr lang="ru-RU" dirty="0"/>
                        <a:t>МУНИЦИПАЛЬНОЕ БЮДЖЕТНОЕ ОБЩЕОБРАЗОВАТЕЛЬНОЕ УЧРЕЖДЕНИЕ "СРЕДНЯЯ ШКОЛА №22"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063040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r>
                        <a:rPr lang="ru-RU" dirty="0"/>
                        <a:t>МУНИЦИПАЛЬНОЕ БЮДЖЕТНОЕ ОБЩЕОБРАЗОВАТЕЛЬНОЕ УЧРЕЖДЕНИЕ "СРЕДНЯЯ ШКОЛА №14"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35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557646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r>
                        <a:rPr lang="ru-RU" b="1" dirty="0"/>
                        <a:t>ВСЕГО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100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0849520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A1492F20-96E7-45AA-96FC-B775F02B93F3}"/>
              </a:ext>
            </a:extLst>
          </p:cNvPr>
          <p:cNvSpPr txBox="1"/>
          <p:nvPr/>
        </p:nvSpPr>
        <p:spPr>
          <a:xfrm>
            <a:off x="3048740" y="323238"/>
            <a:ext cx="60945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УЧАСТНИКИ ПРОЕКТА</a:t>
            </a:r>
          </a:p>
        </p:txBody>
      </p:sp>
    </p:spTree>
    <p:extLst>
      <p:ext uri="{BB962C8B-B14F-4D97-AF65-F5344CB8AC3E}">
        <p14:creationId xmlns:p14="http://schemas.microsoft.com/office/powerpoint/2010/main" val="8599016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6918" t="10148" r="8583" b="4963"/>
          <a:stretch/>
        </p:blipFill>
        <p:spPr>
          <a:xfrm>
            <a:off x="106680" y="0"/>
            <a:ext cx="11978640" cy="6768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6496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19155" t="32666" r="19651" b="28222"/>
          <a:stretch/>
        </p:blipFill>
        <p:spPr>
          <a:xfrm>
            <a:off x="167640" y="1249680"/>
            <a:ext cx="11912074" cy="4282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37105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6833" t="25129" r="7668" b="31707"/>
          <a:stretch/>
        </p:blipFill>
        <p:spPr>
          <a:xfrm>
            <a:off x="0" y="167640"/>
            <a:ext cx="12369767" cy="352044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18011" y="4839789"/>
            <a:ext cx="8647611" cy="104644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Воспитатель детского сада</a:t>
            </a:r>
          </a:p>
          <a:p>
            <a:endParaRPr lang="ru-RU" sz="800" b="1" dirty="0">
              <a:solidFill>
                <a:schemeClr val="tx1"/>
              </a:solidFill>
              <a:latin typeface="Bookman Old Style" panose="02050604050505020204" pitchFamily="18" charset="0"/>
            </a:endParaRPr>
          </a:p>
          <a:p>
            <a:r>
              <a:rPr lang="ru-RU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2. Специалист по гостеприимству: администратор отеля (ТОП 50)</a:t>
            </a:r>
          </a:p>
          <a:p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697289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</TotalTime>
  <Words>1182</Words>
  <Application>Microsoft Office PowerPoint</Application>
  <PresentationFormat>Широкоэкранный</PresentationFormat>
  <Paragraphs>120</Paragraphs>
  <Slides>23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8" baseType="lpstr">
      <vt:lpstr>Arial</vt:lpstr>
      <vt:lpstr>Bookman Old Style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79044</dc:creator>
  <cp:lastModifiedBy>Зубан Светлана Ивановна</cp:lastModifiedBy>
  <cp:revision>24</cp:revision>
  <dcterms:created xsi:type="dcterms:W3CDTF">2022-09-05T19:00:47Z</dcterms:created>
  <dcterms:modified xsi:type="dcterms:W3CDTF">2025-10-15T11:31:17Z</dcterms:modified>
</cp:coreProperties>
</file>